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258" r:id="rId4"/>
    <p:sldId id="257" r:id="rId5"/>
    <p:sldId id="267" r:id="rId6"/>
    <p:sldId id="259" r:id="rId7"/>
    <p:sldId id="272" r:id="rId8"/>
    <p:sldId id="260" r:id="rId9"/>
    <p:sldId id="264" r:id="rId10"/>
    <p:sldId id="263" r:id="rId11"/>
    <p:sldId id="261" r:id="rId12"/>
    <p:sldId id="262" r:id="rId13"/>
    <p:sldId id="265" r:id="rId14"/>
    <p:sldId id="266" r:id="rId15"/>
    <p:sldId id="269" r:id="rId16"/>
    <p:sldId id="270" r:id="rId17"/>
    <p:sldId id="268" r:id="rId18"/>
    <p:sldId id="271" r:id="rId19"/>
    <p:sldId id="283" r:id="rId20"/>
    <p:sldId id="287" r:id="rId21"/>
    <p:sldId id="284" r:id="rId22"/>
    <p:sldId id="286" r:id="rId23"/>
    <p:sldId id="285" r:id="rId24"/>
    <p:sldId id="288" r:id="rId25"/>
    <p:sldId id="289" r:id="rId26"/>
    <p:sldId id="290" r:id="rId27"/>
    <p:sldId id="275" r:id="rId28"/>
    <p:sldId id="278" r:id="rId29"/>
    <p:sldId id="276" r:id="rId30"/>
    <p:sldId id="327" r:id="rId31"/>
    <p:sldId id="320" r:id="rId32"/>
    <p:sldId id="319" r:id="rId33"/>
    <p:sldId id="343" r:id="rId34"/>
    <p:sldId id="279" r:id="rId35"/>
    <p:sldId id="277" r:id="rId36"/>
    <p:sldId id="310" r:id="rId37"/>
    <p:sldId id="314" r:id="rId38"/>
    <p:sldId id="315" r:id="rId39"/>
    <p:sldId id="316" r:id="rId40"/>
    <p:sldId id="317" r:id="rId41"/>
    <p:sldId id="318" r:id="rId42"/>
    <p:sldId id="311" r:id="rId43"/>
    <p:sldId id="313" r:id="rId44"/>
    <p:sldId id="312" r:id="rId45"/>
    <p:sldId id="321" r:id="rId46"/>
    <p:sldId id="322" r:id="rId47"/>
    <p:sldId id="331" r:id="rId48"/>
    <p:sldId id="328" r:id="rId49"/>
    <p:sldId id="329" r:id="rId50"/>
    <p:sldId id="330" r:id="rId51"/>
    <p:sldId id="332" r:id="rId52"/>
    <p:sldId id="280" r:id="rId53"/>
    <p:sldId id="292" r:id="rId54"/>
    <p:sldId id="294" r:id="rId55"/>
    <p:sldId id="293" r:id="rId56"/>
    <p:sldId id="295" r:id="rId57"/>
    <p:sldId id="281" r:id="rId58"/>
    <p:sldId id="282" r:id="rId59"/>
    <p:sldId id="344" r:id="rId60"/>
    <p:sldId id="296" r:id="rId61"/>
    <p:sldId id="298" r:id="rId62"/>
    <p:sldId id="297" r:id="rId63"/>
    <p:sldId id="299" r:id="rId64"/>
    <p:sldId id="300" r:id="rId65"/>
    <p:sldId id="301" r:id="rId66"/>
    <p:sldId id="304" r:id="rId67"/>
    <p:sldId id="305" r:id="rId68"/>
    <p:sldId id="307" r:id="rId69"/>
    <p:sldId id="306" r:id="rId70"/>
    <p:sldId id="340" r:id="rId71"/>
    <p:sldId id="347" r:id="rId72"/>
    <p:sldId id="348" r:id="rId73"/>
    <p:sldId id="349" r:id="rId74"/>
    <p:sldId id="351" r:id="rId75"/>
    <p:sldId id="350" r:id="rId76"/>
    <p:sldId id="352" r:id="rId77"/>
    <p:sldId id="341" r:id="rId78"/>
    <p:sldId id="302" r:id="rId79"/>
    <p:sldId id="354" r:id="rId80"/>
    <p:sldId id="339" r:id="rId81"/>
    <p:sldId id="303" r:id="rId82"/>
    <p:sldId id="308" r:id="rId83"/>
    <p:sldId id="333" r:id="rId84"/>
    <p:sldId id="346" r:id="rId85"/>
    <p:sldId id="323" r:id="rId86"/>
    <p:sldId id="324" r:id="rId87"/>
    <p:sldId id="325" r:id="rId88"/>
    <p:sldId id="326" r:id="rId89"/>
    <p:sldId id="353" r:id="rId90"/>
    <p:sldId id="334" r:id="rId91"/>
    <p:sldId id="337" r:id="rId92"/>
    <p:sldId id="338" r:id="rId93"/>
    <p:sldId id="336" r:id="rId94"/>
    <p:sldId id="342" r:id="rId95"/>
    <p:sldId id="335" r:id="rId96"/>
    <p:sldId id="345" r:id="rId97"/>
    <p:sldId id="273" r:id="rId98"/>
    <p:sldId id="274" r:id="rId9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8000"/>
    <a:srgbClr val="0000CC"/>
    <a:srgbClr val="FF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27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DF6AE40-E344-42E6-B93B-1A4CADCB3369}" type="datetimeFigureOut">
              <a:rPr lang="en-US"/>
              <a:pPr>
                <a:defRPr/>
              </a:pPr>
              <a:t>5/10/2012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99CFC3-BDB8-4598-BDAE-471CAC4365D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B5A02C-3234-44AD-BD3F-02F076F83290}" type="datetimeFigureOut">
              <a:rPr lang="en-US"/>
              <a:pPr>
                <a:defRPr/>
              </a:pPr>
              <a:t>5/10/2012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64B9B0-723B-4439-9086-2F0053DB1E0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5CE314-92E4-45DA-982A-FA9058D063CE}" type="datetimeFigureOut">
              <a:rPr lang="en-US"/>
              <a:pPr>
                <a:defRPr/>
              </a:pPr>
              <a:t>5/10/2012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F8305E-E901-4820-A36F-034B1E03DA2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309577-2751-4ACA-BD97-338D7BBF77FC}" type="datetimeFigureOut">
              <a:rPr lang="en-US"/>
              <a:pPr>
                <a:defRPr/>
              </a:pPr>
              <a:t>5/10/2012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8FDECA-954C-44D6-B9DF-399F4395B97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28FA845-872A-4093-9276-CC19DFAA8776}" type="datetimeFigureOut">
              <a:rPr lang="en-US"/>
              <a:pPr>
                <a:defRPr/>
              </a:pPr>
              <a:t>5/10/2012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EC8D83-D4CD-4A73-824C-CD178E92838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DD84EC8-5F2C-4102-86C2-754F6EB646FE}" type="datetimeFigureOut">
              <a:rPr lang="en-US"/>
              <a:pPr>
                <a:defRPr/>
              </a:pPr>
              <a:t>5/10/2012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99A49C-AD68-4E51-9938-3CECBC80A38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797E25A-2B3F-4D9B-98D4-AD6C44F2927E}" type="datetimeFigureOut">
              <a:rPr lang="en-US"/>
              <a:pPr>
                <a:defRPr/>
              </a:pPr>
              <a:t>5/10/2012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09B9C55-F44E-4717-9647-89B0D4FFF29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C14EDA2-7B97-4DD8-A740-F1CA7CDC792C}" type="datetimeFigureOut">
              <a:rPr lang="en-US"/>
              <a:pPr>
                <a:defRPr/>
              </a:pPr>
              <a:t>5/10/2012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3377FF4-DE16-402B-9CDF-E6C317462D6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E4A445-317B-49EF-B95F-04EBF7FE9056}" type="datetimeFigureOut">
              <a:rPr lang="en-US"/>
              <a:pPr>
                <a:defRPr/>
              </a:pPr>
              <a:t>5/10/2012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2CFA1EA-C095-4E6F-880E-6897361A9CB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83C555-EDCB-45FE-963E-0B72A45968DD}" type="datetimeFigureOut">
              <a:rPr lang="en-US"/>
              <a:pPr>
                <a:defRPr/>
              </a:pPr>
              <a:t>5/10/2012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AA90F3-2FCC-48F4-B262-ECB084E8A44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7AD9F4-89A0-4422-BBD3-D57ECB2241D4}" type="datetimeFigureOut">
              <a:rPr lang="en-US"/>
              <a:pPr>
                <a:defRPr/>
              </a:pPr>
              <a:t>5/10/2012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5DF1B2-2E19-42EE-82B7-D3DE49D2CE2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99381BA-6338-463F-9D11-F504B41D9AE6}" type="datetimeFigureOut">
              <a:rPr lang="en-US"/>
              <a:pPr>
                <a:defRPr/>
              </a:pPr>
              <a:t>5/10/2012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1BF7699-6F6D-4386-8AC7-5F6E1D89BD6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fontAlgn="auto">
              <a:spcAft>
                <a:spcPts val="0"/>
              </a:spcAft>
              <a:defRPr/>
            </a:pPr>
            <a:r>
              <a:rPr lang="en-US" b="1" dirty="0" smtClean="0">
                <a:solidFill>
                  <a:srgbClr val="0000CC"/>
                </a:solidFill>
              </a:rPr>
              <a:t>J</a:t>
            </a:r>
            <a:r>
              <a:rPr lang="en-US" b="1" dirty="0" smtClean="0"/>
              <a:t>ohn</a:t>
            </a:r>
            <a:r>
              <a:rPr lang="en-US" b="1" dirty="0" smtClean="0">
                <a:solidFill>
                  <a:srgbClr val="0000CC"/>
                </a:solidFill>
              </a:rPr>
              <a:t> F. K</a:t>
            </a:r>
            <a:r>
              <a:rPr lang="en-US" b="1" dirty="0" smtClean="0"/>
              <a:t>ennedy</a:t>
            </a:r>
            <a:r>
              <a:rPr lang="en-US" b="1" dirty="0" smtClean="0">
                <a:solidFill>
                  <a:srgbClr val="0000CC"/>
                </a:solidFill>
              </a:rPr>
              <a:t> </a:t>
            </a:r>
            <a:br>
              <a:rPr lang="en-US" b="1" dirty="0" smtClean="0">
                <a:solidFill>
                  <a:srgbClr val="0000CC"/>
                </a:solidFill>
              </a:rPr>
            </a:br>
            <a:r>
              <a:rPr lang="en-US" b="1" dirty="0" smtClean="0">
                <a:solidFill>
                  <a:srgbClr val="FF0000"/>
                </a:solidFill>
              </a:rPr>
              <a:t>Democrat </a:t>
            </a:r>
            <a:r>
              <a:rPr lang="en-US" b="1" dirty="0" smtClean="0">
                <a:solidFill>
                  <a:srgbClr val="008000"/>
                </a:solidFill>
              </a:rPr>
              <a:t>1961-1963</a:t>
            </a:r>
            <a:endParaRPr lang="en-US" b="1" dirty="0">
              <a:solidFill>
                <a:srgbClr val="008000"/>
              </a:solidFill>
            </a:endParaRPr>
          </a:p>
        </p:txBody>
      </p:sp>
      <p:pic>
        <p:nvPicPr>
          <p:cNvPr id="13314" name="Content Placeholder 5" descr="kennedy.jpg"/>
          <p:cNvPicPr>
            <a:picLocks noGrp="1" noChangeAspect="1"/>
          </p:cNvPicPr>
          <p:nvPr>
            <p:ph idx="1"/>
          </p:nvPr>
        </p:nvPicPr>
        <p:blipFill>
          <a:blip r:embed="rId2"/>
          <a:srcRect/>
          <a:stretch>
            <a:fillRect/>
          </a:stretch>
        </p:blipFill>
        <p:spPr>
          <a:xfrm>
            <a:off x="2514600" y="1600200"/>
            <a:ext cx="5167313" cy="49530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274638"/>
            <a:ext cx="8229600" cy="792162"/>
          </a:xfrm>
        </p:spPr>
        <p:txBody>
          <a:bodyPr/>
          <a:lstStyle/>
          <a:p>
            <a:r>
              <a:rPr lang="en-US" b="1" smtClean="0">
                <a:solidFill>
                  <a:srgbClr val="FF0000"/>
                </a:solidFill>
              </a:rPr>
              <a:t>96 miles </a:t>
            </a:r>
          </a:p>
        </p:txBody>
      </p:sp>
      <p:pic>
        <p:nvPicPr>
          <p:cNvPr id="22530" name="Content Placeholder 3" descr="1982035178_a63a4d1399.jpg"/>
          <p:cNvPicPr>
            <a:picLocks noGrp="1" noChangeAspect="1"/>
          </p:cNvPicPr>
          <p:nvPr>
            <p:ph idx="1"/>
          </p:nvPr>
        </p:nvPicPr>
        <p:blipFill>
          <a:blip r:embed="rId2"/>
          <a:srcRect/>
          <a:stretch>
            <a:fillRect/>
          </a:stretch>
        </p:blipFill>
        <p:spPr>
          <a:xfrm>
            <a:off x="1219200" y="1143000"/>
            <a:ext cx="6705600" cy="50292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solidFill>
                  <a:srgbClr val="0000CC"/>
                </a:solidFill>
              </a:rPr>
              <a:t>Cuban Missile Crisis </a:t>
            </a:r>
            <a:r>
              <a:rPr lang="en-US" b="1" dirty="0" smtClean="0">
                <a:solidFill>
                  <a:srgbClr val="FF0000"/>
                </a:solidFill>
              </a:rPr>
              <a:t/>
            </a:r>
            <a:br>
              <a:rPr lang="en-US" b="1" dirty="0" smtClean="0">
                <a:solidFill>
                  <a:srgbClr val="FF0000"/>
                </a:solidFill>
              </a:rPr>
            </a:br>
            <a:r>
              <a:rPr lang="en-US" b="1" dirty="0" smtClean="0">
                <a:solidFill>
                  <a:srgbClr val="FF0000"/>
                </a:solidFill>
              </a:rPr>
              <a:t>13 Days on the brink of Nuclear War</a:t>
            </a:r>
            <a:endParaRPr lang="en-US" b="1" dirty="0">
              <a:solidFill>
                <a:srgbClr val="0000CC"/>
              </a:solidFill>
            </a:endParaRPr>
          </a:p>
        </p:txBody>
      </p:sp>
      <p:pic>
        <p:nvPicPr>
          <p:cNvPr id="23554" name="Content Placeholder 3" descr="3172971925_aea8a448ab.jpg"/>
          <p:cNvPicPr>
            <a:picLocks noGrp="1" noChangeAspect="1"/>
          </p:cNvPicPr>
          <p:nvPr>
            <p:ph idx="1"/>
          </p:nvPr>
        </p:nvPicPr>
        <p:blipFill>
          <a:blip r:embed="rId2"/>
          <a:srcRect/>
          <a:stretch>
            <a:fillRect/>
          </a:stretch>
        </p:blipFill>
        <p:spPr>
          <a:xfrm>
            <a:off x="1447800" y="1524000"/>
            <a:ext cx="6545263" cy="48768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Content Placeholder 5" descr="mainmap.gif"/>
          <p:cNvPicPr>
            <a:picLocks noGrp="1" noChangeAspect="1"/>
          </p:cNvPicPr>
          <p:nvPr>
            <p:ph idx="4294967295"/>
          </p:nvPr>
        </p:nvPicPr>
        <p:blipFill>
          <a:blip r:embed="rId2"/>
          <a:srcRect/>
          <a:stretch>
            <a:fillRect/>
          </a:stretch>
        </p:blipFill>
        <p:spPr>
          <a:xfrm>
            <a:off x="914400" y="152400"/>
            <a:ext cx="6932613" cy="64008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Content Placeholder 3" descr="cuba_map.jpg"/>
          <p:cNvPicPr>
            <a:picLocks noGrp="1" noChangeAspect="1"/>
          </p:cNvPicPr>
          <p:nvPr>
            <p:ph idx="4294967295"/>
          </p:nvPr>
        </p:nvPicPr>
        <p:blipFill>
          <a:blip r:embed="rId2"/>
          <a:srcRect/>
          <a:stretch>
            <a:fillRect/>
          </a:stretch>
        </p:blipFill>
        <p:spPr>
          <a:xfrm>
            <a:off x="228600" y="381000"/>
            <a:ext cx="8632825" cy="58674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Content Placeholder 3" descr="Cuban_Missile_Crisis.jpg"/>
          <p:cNvPicPr>
            <a:picLocks noGrp="1" noChangeAspect="1"/>
          </p:cNvPicPr>
          <p:nvPr>
            <p:ph idx="4294967295"/>
          </p:nvPr>
        </p:nvPicPr>
        <p:blipFill>
          <a:blip r:embed="rId2"/>
          <a:srcRect/>
          <a:stretch>
            <a:fillRect/>
          </a:stretch>
        </p:blipFill>
        <p:spPr>
          <a:xfrm>
            <a:off x="685800" y="609600"/>
            <a:ext cx="7315200" cy="54864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Content Placeholder 3" descr="hi07004.gif"/>
          <p:cNvPicPr>
            <a:picLocks noGrp="1" noChangeAspect="1"/>
          </p:cNvPicPr>
          <p:nvPr>
            <p:ph idx="4294967295"/>
          </p:nvPr>
        </p:nvPicPr>
        <p:blipFill>
          <a:blip r:embed="rId2"/>
          <a:srcRect/>
          <a:stretch>
            <a:fillRect/>
          </a:stretch>
        </p:blipFill>
        <p:spPr>
          <a:xfrm>
            <a:off x="457200" y="381000"/>
            <a:ext cx="8258175" cy="58674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Content Placeholder 3" descr="nikita.gif"/>
          <p:cNvPicPr>
            <a:picLocks noGrp="1" noChangeAspect="1"/>
          </p:cNvPicPr>
          <p:nvPr>
            <p:ph idx="4294967295"/>
          </p:nvPr>
        </p:nvPicPr>
        <p:blipFill>
          <a:blip r:embed="rId2"/>
          <a:srcRect/>
          <a:stretch>
            <a:fillRect/>
          </a:stretch>
        </p:blipFill>
        <p:spPr>
          <a:xfrm>
            <a:off x="2362200" y="381000"/>
            <a:ext cx="4114800" cy="6173788"/>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Increases Military Advisors to </a:t>
            </a:r>
            <a:r>
              <a:rPr lang="en-US" b="1" dirty="0" smtClean="0">
                <a:solidFill>
                  <a:srgbClr val="FF0000"/>
                </a:solidFill>
              </a:rPr>
              <a:t>16,000</a:t>
            </a:r>
            <a:r>
              <a:rPr lang="en-US" b="1" dirty="0" smtClean="0"/>
              <a:t> South Vietnam to </a:t>
            </a:r>
            <a:r>
              <a:rPr lang="en-US" b="1" dirty="0" smtClean="0">
                <a:solidFill>
                  <a:srgbClr val="FF0000"/>
                </a:solidFill>
              </a:rPr>
              <a:t>help </a:t>
            </a:r>
            <a:r>
              <a:rPr lang="en-US" b="1" smtClean="0">
                <a:solidFill>
                  <a:srgbClr val="FF0000"/>
                </a:solidFill>
              </a:rPr>
              <a:t>fight communism</a:t>
            </a:r>
            <a:r>
              <a:rPr lang="en-US" b="1" smtClean="0"/>
              <a:t> </a:t>
            </a:r>
            <a:endParaRPr lang="en-US" b="1" dirty="0"/>
          </a:p>
        </p:txBody>
      </p:sp>
      <p:pic>
        <p:nvPicPr>
          <p:cNvPr id="29698" name="Content Placeholder 3" descr="jfk_vietnam_brief.jpg"/>
          <p:cNvPicPr>
            <a:picLocks noGrp="1" noChangeAspect="1"/>
          </p:cNvPicPr>
          <p:nvPr>
            <p:ph idx="1"/>
          </p:nvPr>
        </p:nvPicPr>
        <p:blipFill>
          <a:blip r:embed="rId2"/>
          <a:srcRect/>
          <a:stretch>
            <a:fillRect/>
          </a:stretch>
        </p:blipFill>
        <p:spPr>
          <a:xfrm>
            <a:off x="2057400" y="1860550"/>
            <a:ext cx="5029200" cy="400526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274638"/>
            <a:ext cx="8229600" cy="1706562"/>
          </a:xfrm>
        </p:spPr>
        <p:txBody>
          <a:bodyPr/>
          <a:lstStyle/>
          <a:p>
            <a:r>
              <a:rPr lang="en-US" b="1" smtClean="0">
                <a:solidFill>
                  <a:srgbClr val="FF0000"/>
                </a:solidFill>
              </a:rPr>
              <a:t>November 22, 1963</a:t>
            </a:r>
            <a:br>
              <a:rPr lang="en-US" b="1" smtClean="0">
                <a:solidFill>
                  <a:srgbClr val="FF0000"/>
                </a:solidFill>
              </a:rPr>
            </a:br>
            <a:r>
              <a:rPr lang="en-US" b="1" smtClean="0">
                <a:solidFill>
                  <a:srgbClr val="0000CC"/>
                </a:solidFill>
              </a:rPr>
              <a:t>JFK Assassinated</a:t>
            </a:r>
            <a:endParaRPr lang="en-US" b="1" smtClean="0">
              <a:solidFill>
                <a:srgbClr val="FF0000"/>
              </a:solidFill>
            </a:endParaRPr>
          </a:p>
        </p:txBody>
      </p:sp>
      <p:pic>
        <p:nvPicPr>
          <p:cNvPr id="30722" name="Content Placeholder 3" descr="22de73f5de4f64bd8b9a60f6e85f4e86.jpg"/>
          <p:cNvPicPr>
            <a:picLocks noGrp="1" noChangeAspect="1"/>
          </p:cNvPicPr>
          <p:nvPr>
            <p:ph idx="1"/>
          </p:nvPr>
        </p:nvPicPr>
        <p:blipFill>
          <a:blip r:embed="rId2"/>
          <a:srcRect/>
          <a:stretch>
            <a:fillRect/>
          </a:stretch>
        </p:blipFill>
        <p:spPr>
          <a:xfrm>
            <a:off x="1219200" y="2057400"/>
            <a:ext cx="6477000" cy="442277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b="1" smtClean="0"/>
              <a:t>First Bullet to hit, second shot</a:t>
            </a:r>
          </a:p>
        </p:txBody>
      </p:sp>
      <p:pic>
        <p:nvPicPr>
          <p:cNvPr id="31746" name="Content Placeholder 3" descr="kennedys_dallas1.jpg"/>
          <p:cNvPicPr>
            <a:picLocks noGrp="1" noChangeAspect="1"/>
          </p:cNvPicPr>
          <p:nvPr>
            <p:ph idx="1"/>
          </p:nvPr>
        </p:nvPicPr>
        <p:blipFill>
          <a:blip r:embed="rId2"/>
          <a:srcRect/>
          <a:stretch>
            <a:fillRect/>
          </a:stretch>
        </p:blipFill>
        <p:spPr>
          <a:xfrm>
            <a:off x="1295400" y="1524000"/>
            <a:ext cx="7169150" cy="4572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3"/>
          <p:cNvSpPr>
            <a:spLocks noGrp="1"/>
          </p:cNvSpPr>
          <p:nvPr>
            <p:ph type="title"/>
          </p:nvPr>
        </p:nvSpPr>
        <p:spPr/>
        <p:txBody>
          <a:bodyPr/>
          <a:lstStyle/>
          <a:p>
            <a:r>
              <a:rPr lang="en-US" b="1" smtClean="0"/>
              <a:t>JFK’s Inaugural Speech</a:t>
            </a:r>
          </a:p>
        </p:txBody>
      </p:sp>
      <p:sp>
        <p:nvSpPr>
          <p:cNvPr id="5" name="Content Placeholder 4"/>
          <p:cNvSpPr>
            <a:spLocks noGrp="1"/>
          </p:cNvSpPr>
          <p:nvPr>
            <p:ph idx="1"/>
          </p:nvPr>
        </p:nvSpPr>
        <p:spPr>
          <a:xfrm>
            <a:off x="457200" y="1295400"/>
            <a:ext cx="8229600" cy="5257800"/>
          </a:xfrm>
        </p:spPr>
        <p:txBody>
          <a:bodyPr rtlCol="0">
            <a:normAutofit fontScale="85000" lnSpcReduction="10000"/>
          </a:bodyPr>
          <a:lstStyle/>
          <a:p>
            <a:pPr fontAlgn="auto">
              <a:spcAft>
                <a:spcPts val="0"/>
              </a:spcAft>
              <a:buFont typeface="Arial" pitchFamily="34" charset="0"/>
              <a:buChar char="•"/>
              <a:defRPr/>
            </a:pPr>
            <a:r>
              <a:rPr lang="en-US" dirty="0" smtClean="0">
                <a:solidFill>
                  <a:srgbClr val="0000CC"/>
                </a:solidFill>
              </a:rPr>
              <a:t>“</a:t>
            </a:r>
            <a:r>
              <a:rPr lang="en-US" b="1" dirty="0" smtClean="0">
                <a:solidFill>
                  <a:srgbClr val="0000CC"/>
                </a:solidFill>
              </a:rPr>
              <a:t>Let the word go forth from this time and place, to friend and foe alike, that the torch has been passed to a new generation of Americans, born in this century, tempered by war, disciplined by hard and bitter peace…</a:t>
            </a:r>
          </a:p>
          <a:p>
            <a:pPr fontAlgn="auto">
              <a:spcAft>
                <a:spcPts val="0"/>
              </a:spcAft>
              <a:buFont typeface="Arial" pitchFamily="34" charset="0"/>
              <a:buChar char="•"/>
              <a:defRPr/>
            </a:pPr>
            <a:r>
              <a:rPr lang="en-US" b="1" dirty="0" smtClean="0">
                <a:solidFill>
                  <a:srgbClr val="008000"/>
                </a:solidFill>
              </a:rPr>
              <a:t>“Let every nation know , whether it wishes us well or ill, that we shall pay any price, bear any burden, meet any hardship, support any friend, oppose any foe to assure the survival and the success </a:t>
            </a:r>
            <a:r>
              <a:rPr lang="en-US" b="1" smtClean="0">
                <a:solidFill>
                  <a:srgbClr val="008000"/>
                </a:solidFill>
              </a:rPr>
              <a:t>of liberty..”</a:t>
            </a:r>
            <a:endParaRPr lang="en-US" b="1" dirty="0" smtClean="0">
              <a:solidFill>
                <a:srgbClr val="008000"/>
              </a:solidFill>
            </a:endParaRPr>
          </a:p>
          <a:p>
            <a:pPr fontAlgn="auto">
              <a:spcAft>
                <a:spcPts val="0"/>
              </a:spcAft>
              <a:buFont typeface="Arial" pitchFamily="34" charset="0"/>
              <a:buChar char="•"/>
              <a:defRPr/>
            </a:pPr>
            <a:endParaRPr lang="en-US" b="1" dirty="0" smtClean="0">
              <a:solidFill>
                <a:srgbClr val="0000CC"/>
              </a:solidFill>
            </a:endParaRPr>
          </a:p>
          <a:p>
            <a:pPr fontAlgn="auto">
              <a:spcAft>
                <a:spcPts val="0"/>
              </a:spcAft>
              <a:buFont typeface="Arial" pitchFamily="34" charset="0"/>
              <a:buChar char="•"/>
              <a:defRPr/>
            </a:pPr>
            <a:r>
              <a:rPr lang="en-US" b="1" dirty="0" smtClean="0">
                <a:solidFill>
                  <a:srgbClr val="FF0000"/>
                </a:solidFill>
              </a:rPr>
              <a:t>“And so, my fellow Americans, ask not what your country can do for you, ask what you can do for your country.”</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b="1" smtClean="0"/>
              <a:t>JFK is shot twice</a:t>
            </a:r>
          </a:p>
        </p:txBody>
      </p:sp>
      <p:pic>
        <p:nvPicPr>
          <p:cNvPr id="32770" name="Content Placeholder 3" descr="rydberg.gif"/>
          <p:cNvPicPr>
            <a:picLocks noGrp="1" noChangeAspect="1"/>
          </p:cNvPicPr>
          <p:nvPr>
            <p:ph idx="1"/>
          </p:nvPr>
        </p:nvPicPr>
        <p:blipFill>
          <a:blip r:embed="rId2"/>
          <a:srcRect/>
          <a:stretch>
            <a:fillRect/>
          </a:stretch>
        </p:blipFill>
        <p:spPr>
          <a:xfrm>
            <a:off x="990600" y="1447800"/>
            <a:ext cx="7642225" cy="45720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Lee Harvey Oswald</a:t>
            </a:r>
            <a:br>
              <a:rPr lang="en-US" b="1" dirty="0" smtClean="0"/>
            </a:br>
            <a:r>
              <a:rPr lang="en-US" b="1" dirty="0" smtClean="0">
                <a:solidFill>
                  <a:srgbClr val="FF0000"/>
                </a:solidFill>
              </a:rPr>
              <a:t>JFK’s Assassin</a:t>
            </a:r>
            <a:endParaRPr lang="en-US" b="1" dirty="0"/>
          </a:p>
        </p:txBody>
      </p:sp>
      <p:pic>
        <p:nvPicPr>
          <p:cNvPr id="33794" name="Content Placeholder 3" descr="oswald.jpg"/>
          <p:cNvPicPr>
            <a:picLocks noGrp="1" noChangeAspect="1"/>
          </p:cNvPicPr>
          <p:nvPr>
            <p:ph idx="1"/>
          </p:nvPr>
        </p:nvPicPr>
        <p:blipFill>
          <a:blip r:embed="rId2"/>
          <a:srcRect/>
          <a:stretch>
            <a:fillRect/>
          </a:stretch>
        </p:blipFill>
        <p:spPr>
          <a:xfrm>
            <a:off x="2757488" y="1600200"/>
            <a:ext cx="3629025" cy="452596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School Book Depository Building </a:t>
            </a:r>
            <a:br>
              <a:rPr lang="en-US" b="1" dirty="0" smtClean="0"/>
            </a:br>
            <a:r>
              <a:rPr lang="en-US" b="1" dirty="0" smtClean="0"/>
              <a:t>Dallas, TX </a:t>
            </a:r>
            <a:endParaRPr lang="en-US" b="1" dirty="0"/>
          </a:p>
        </p:txBody>
      </p:sp>
      <p:pic>
        <p:nvPicPr>
          <p:cNvPr id="34818" name="Content Placeholder 3" descr="dallas12.jpg"/>
          <p:cNvPicPr>
            <a:picLocks noGrp="1" noChangeAspect="1"/>
          </p:cNvPicPr>
          <p:nvPr>
            <p:ph idx="1"/>
          </p:nvPr>
        </p:nvPicPr>
        <p:blipFill>
          <a:blip r:embed="rId2"/>
          <a:srcRect/>
          <a:stretch>
            <a:fillRect/>
          </a:stretch>
        </p:blipFill>
        <p:spPr>
          <a:xfrm>
            <a:off x="2133600" y="1447800"/>
            <a:ext cx="3986213" cy="51816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b="1" smtClean="0"/>
              <a:t>6</a:t>
            </a:r>
            <a:r>
              <a:rPr lang="en-US" b="1" baseline="30000" smtClean="0"/>
              <a:t>th</a:t>
            </a:r>
            <a:r>
              <a:rPr lang="en-US" b="1" smtClean="0"/>
              <a:t> Floor </a:t>
            </a:r>
          </a:p>
        </p:txBody>
      </p:sp>
      <p:pic>
        <p:nvPicPr>
          <p:cNvPr id="35842" name="Content Placeholder 3" descr="jfk_reloaded_300x225.jpg"/>
          <p:cNvPicPr>
            <a:picLocks noGrp="1" noChangeAspect="1"/>
          </p:cNvPicPr>
          <p:nvPr>
            <p:ph idx="1"/>
          </p:nvPr>
        </p:nvPicPr>
        <p:blipFill>
          <a:blip r:embed="rId2"/>
          <a:srcRect/>
          <a:stretch>
            <a:fillRect/>
          </a:stretch>
        </p:blipFill>
        <p:spPr>
          <a:xfrm>
            <a:off x="1600200" y="1981200"/>
            <a:ext cx="5892800" cy="44196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Two Days after killing JFK Oswald is shot and Killed by </a:t>
            </a:r>
            <a:r>
              <a:rPr lang="en-US" b="1" dirty="0" smtClean="0">
                <a:solidFill>
                  <a:srgbClr val="FF0000"/>
                </a:solidFill>
              </a:rPr>
              <a:t>Jack Ruby</a:t>
            </a:r>
            <a:endParaRPr lang="en-US" b="1" dirty="0"/>
          </a:p>
        </p:txBody>
      </p:sp>
      <p:pic>
        <p:nvPicPr>
          <p:cNvPr id="36866" name="Content Placeholder 3" descr="RubyOswaldAP_468x407.jpg"/>
          <p:cNvPicPr>
            <a:picLocks noGrp="1" noChangeAspect="1"/>
          </p:cNvPicPr>
          <p:nvPr>
            <p:ph idx="1"/>
          </p:nvPr>
        </p:nvPicPr>
        <p:blipFill>
          <a:blip r:embed="rId2"/>
          <a:srcRect/>
          <a:stretch>
            <a:fillRect/>
          </a:stretch>
        </p:blipFill>
        <p:spPr>
          <a:xfrm>
            <a:off x="2057400" y="1752600"/>
            <a:ext cx="5181600" cy="4506913"/>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solidFill>
                  <a:srgbClr val="0000CC"/>
                </a:solidFill>
              </a:rPr>
              <a:t>1964 The Warren Commission Concludes </a:t>
            </a:r>
            <a:r>
              <a:rPr lang="en-US" b="1" dirty="0" smtClean="0">
                <a:solidFill>
                  <a:srgbClr val="FF0000"/>
                </a:solidFill>
              </a:rPr>
              <a:t>Oswald Acted Alone</a:t>
            </a:r>
            <a:endParaRPr lang="en-US" b="1" dirty="0">
              <a:solidFill>
                <a:srgbClr val="0000CC"/>
              </a:solidFill>
            </a:endParaRPr>
          </a:p>
        </p:txBody>
      </p:sp>
      <p:pic>
        <p:nvPicPr>
          <p:cNvPr id="37890" name="Content Placeholder 3" descr="amazon.jpg"/>
          <p:cNvPicPr>
            <a:picLocks noGrp="1" noChangeAspect="1"/>
          </p:cNvPicPr>
          <p:nvPr>
            <p:ph idx="1"/>
          </p:nvPr>
        </p:nvPicPr>
        <p:blipFill>
          <a:blip r:embed="rId2"/>
          <a:srcRect/>
          <a:stretch>
            <a:fillRect/>
          </a:stretch>
        </p:blipFill>
        <p:spPr>
          <a:xfrm>
            <a:off x="2057400" y="1828800"/>
            <a:ext cx="4800600" cy="48006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rtlCol="0">
            <a:normAutofit fontScale="90000"/>
          </a:bodyPr>
          <a:lstStyle/>
          <a:p>
            <a:pPr fontAlgn="auto">
              <a:spcAft>
                <a:spcPts val="0"/>
              </a:spcAft>
              <a:defRPr/>
            </a:pPr>
            <a:r>
              <a:rPr lang="en-US" b="1" dirty="0" smtClean="0">
                <a:solidFill>
                  <a:srgbClr val="0000CC"/>
                </a:solidFill>
              </a:rPr>
              <a:t>Inspired By King, many young people form their own non-violent</a:t>
            </a:r>
            <a:br>
              <a:rPr lang="en-US" b="1" dirty="0" smtClean="0">
                <a:solidFill>
                  <a:srgbClr val="0000CC"/>
                </a:solidFill>
              </a:rPr>
            </a:br>
            <a:r>
              <a:rPr lang="en-US" b="1" dirty="0" smtClean="0">
                <a:solidFill>
                  <a:srgbClr val="0000CC"/>
                </a:solidFill>
              </a:rPr>
              <a:t>groups to fight Jim Crow  </a:t>
            </a:r>
            <a:endParaRPr lang="en-US" b="1" dirty="0">
              <a:solidFill>
                <a:srgbClr val="0000CC"/>
              </a:solidFill>
            </a:endParaRPr>
          </a:p>
        </p:txBody>
      </p:sp>
      <p:pic>
        <p:nvPicPr>
          <p:cNvPr id="38914" name="Content Placeholder 3" descr="s-sncc.jpg"/>
          <p:cNvPicPr>
            <a:picLocks noGrp="1" noChangeAspect="1"/>
          </p:cNvPicPr>
          <p:nvPr>
            <p:ph idx="1"/>
          </p:nvPr>
        </p:nvPicPr>
        <p:blipFill>
          <a:blip r:embed="rId2"/>
          <a:srcRect/>
          <a:stretch>
            <a:fillRect/>
          </a:stretch>
        </p:blipFill>
        <p:spPr>
          <a:xfrm>
            <a:off x="304800" y="2438400"/>
            <a:ext cx="4222750" cy="4038600"/>
          </a:xfrm>
        </p:spPr>
      </p:pic>
      <p:pic>
        <p:nvPicPr>
          <p:cNvPr id="38915" name="Picture 4" descr="final%20small%20core%20logo.gif"/>
          <p:cNvPicPr>
            <a:picLocks noChangeAspect="1"/>
          </p:cNvPicPr>
          <p:nvPr/>
        </p:nvPicPr>
        <p:blipFill>
          <a:blip r:embed="rId3"/>
          <a:srcRect/>
          <a:stretch>
            <a:fillRect/>
          </a:stretch>
        </p:blipFill>
        <p:spPr bwMode="auto">
          <a:xfrm>
            <a:off x="4953000" y="2590800"/>
            <a:ext cx="3810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b="1" smtClean="0">
                <a:solidFill>
                  <a:srgbClr val="0000CC"/>
                </a:solidFill>
              </a:rPr>
              <a:t>Sit-ins</a:t>
            </a:r>
          </a:p>
        </p:txBody>
      </p:sp>
      <p:pic>
        <p:nvPicPr>
          <p:cNvPr id="39938" name="Content Placeholder 3" descr="16_student_sitins.jpg"/>
          <p:cNvPicPr>
            <a:picLocks noGrp="1" noChangeAspect="1"/>
          </p:cNvPicPr>
          <p:nvPr>
            <p:ph idx="1"/>
          </p:nvPr>
        </p:nvPicPr>
        <p:blipFill>
          <a:blip r:embed="rId2"/>
          <a:srcRect/>
          <a:stretch>
            <a:fillRect/>
          </a:stretch>
        </p:blipFill>
        <p:spPr>
          <a:xfrm>
            <a:off x="914400" y="1447800"/>
            <a:ext cx="6886575" cy="46482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b="1" smtClean="0">
                <a:solidFill>
                  <a:srgbClr val="0000CC"/>
                </a:solidFill>
              </a:rPr>
              <a:t>Sit-ins</a:t>
            </a:r>
          </a:p>
        </p:txBody>
      </p:sp>
      <p:pic>
        <p:nvPicPr>
          <p:cNvPr id="40962" name="Content Placeholder 3" descr="19_slide0027_image039.jpg"/>
          <p:cNvPicPr>
            <a:picLocks noGrp="1" noChangeAspect="1"/>
          </p:cNvPicPr>
          <p:nvPr>
            <p:ph idx="1"/>
          </p:nvPr>
        </p:nvPicPr>
        <p:blipFill>
          <a:blip r:embed="rId2"/>
          <a:srcRect/>
          <a:stretch>
            <a:fillRect/>
          </a:stretch>
        </p:blipFill>
        <p:spPr>
          <a:xfrm>
            <a:off x="5715000" y="2286000"/>
            <a:ext cx="2819400" cy="3505200"/>
          </a:xfrm>
        </p:spPr>
      </p:pic>
      <p:pic>
        <p:nvPicPr>
          <p:cNvPr id="40963" name="Picture 4" descr="index_736_2_2.jpg"/>
          <p:cNvPicPr>
            <a:picLocks noChangeAspect="1"/>
          </p:cNvPicPr>
          <p:nvPr/>
        </p:nvPicPr>
        <p:blipFill>
          <a:blip r:embed="rId3"/>
          <a:srcRect/>
          <a:stretch>
            <a:fillRect/>
          </a:stretch>
        </p:blipFill>
        <p:spPr bwMode="auto">
          <a:xfrm>
            <a:off x="381000" y="1676400"/>
            <a:ext cx="5080000" cy="421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b="1" smtClean="0">
                <a:solidFill>
                  <a:srgbClr val="008000"/>
                </a:solidFill>
              </a:rPr>
              <a:t>Freedom Rides</a:t>
            </a:r>
          </a:p>
        </p:txBody>
      </p:sp>
      <p:pic>
        <p:nvPicPr>
          <p:cNvPr id="41986" name="Content Placeholder 3" descr="civil%20rights%20freedom%20riders%20burned%20bus.jpg"/>
          <p:cNvPicPr>
            <a:picLocks noGrp="1" noChangeAspect="1"/>
          </p:cNvPicPr>
          <p:nvPr>
            <p:ph idx="1"/>
          </p:nvPr>
        </p:nvPicPr>
        <p:blipFill>
          <a:blip r:embed="rId2"/>
          <a:srcRect/>
          <a:stretch>
            <a:fillRect/>
          </a:stretch>
        </p:blipFill>
        <p:spPr>
          <a:xfrm>
            <a:off x="838200" y="1219200"/>
            <a:ext cx="7534275" cy="52578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Content Placeholder 3" descr="JFK015.jpg"/>
          <p:cNvPicPr>
            <a:picLocks noGrp="1" noChangeAspect="1"/>
          </p:cNvPicPr>
          <p:nvPr>
            <p:ph idx="4294967295"/>
          </p:nvPr>
        </p:nvPicPr>
        <p:blipFill>
          <a:blip r:embed="rId2"/>
          <a:srcRect/>
          <a:stretch>
            <a:fillRect/>
          </a:stretch>
        </p:blipFill>
        <p:spPr>
          <a:xfrm>
            <a:off x="1752600" y="381000"/>
            <a:ext cx="4572000" cy="6113463"/>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Content Placeholder 3" descr="Freedom%20Rides%20Map.jpg"/>
          <p:cNvPicPr>
            <a:picLocks noGrp="1" noChangeAspect="1"/>
          </p:cNvPicPr>
          <p:nvPr>
            <p:ph idx="4294967295"/>
          </p:nvPr>
        </p:nvPicPr>
        <p:blipFill>
          <a:blip r:embed="rId2"/>
          <a:srcRect/>
          <a:stretch>
            <a:fillRect/>
          </a:stretch>
        </p:blipFill>
        <p:spPr>
          <a:xfrm>
            <a:off x="457200" y="533400"/>
            <a:ext cx="8380413" cy="60198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b="1" smtClean="0"/>
              <a:t>James Meredith</a:t>
            </a:r>
          </a:p>
        </p:txBody>
      </p:sp>
      <p:pic>
        <p:nvPicPr>
          <p:cNvPr id="44034" name="Content Placeholder 3" descr="300px-James_Meredith_OleMiss.jpg"/>
          <p:cNvPicPr>
            <a:picLocks noGrp="1" noChangeAspect="1"/>
          </p:cNvPicPr>
          <p:nvPr>
            <p:ph idx="1"/>
          </p:nvPr>
        </p:nvPicPr>
        <p:blipFill>
          <a:blip r:embed="rId2"/>
          <a:srcRect/>
          <a:stretch>
            <a:fillRect/>
          </a:stretch>
        </p:blipFill>
        <p:spPr>
          <a:xfrm>
            <a:off x="1524000" y="1600200"/>
            <a:ext cx="6369050" cy="42672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b="1" smtClean="0"/>
              <a:t>Medgar Evers</a:t>
            </a:r>
          </a:p>
        </p:txBody>
      </p:sp>
      <p:pic>
        <p:nvPicPr>
          <p:cNvPr id="45058" name="Content Placeholder 3" descr="evers.bmp"/>
          <p:cNvPicPr>
            <a:picLocks noGrp="1" noChangeAspect="1"/>
          </p:cNvPicPr>
          <p:nvPr>
            <p:ph idx="1"/>
          </p:nvPr>
        </p:nvPicPr>
        <p:blipFill>
          <a:blip r:embed="rId2"/>
          <a:srcRect/>
          <a:stretch>
            <a:fillRect/>
          </a:stretch>
        </p:blipFill>
        <p:spPr>
          <a:xfrm>
            <a:off x="2743200" y="1600200"/>
            <a:ext cx="3810000" cy="4894263"/>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782762"/>
          </a:xfrm>
        </p:spPr>
        <p:txBody>
          <a:bodyPr rtlCol="0">
            <a:normAutofit fontScale="90000"/>
          </a:bodyPr>
          <a:lstStyle/>
          <a:p>
            <a:pPr fontAlgn="auto">
              <a:spcAft>
                <a:spcPts val="0"/>
              </a:spcAft>
              <a:defRPr/>
            </a:pPr>
            <a:r>
              <a:rPr lang="en-US" b="1" dirty="0" smtClean="0">
                <a:solidFill>
                  <a:srgbClr val="FF0000"/>
                </a:solidFill>
              </a:rPr>
              <a:t>“Segregation today, segregation tomorrow, and segregation forever”</a:t>
            </a:r>
            <a:r>
              <a:rPr lang="en-US" b="1" dirty="0" smtClean="0">
                <a:solidFill>
                  <a:srgbClr val="0000CC"/>
                </a:solidFill>
              </a:rPr>
              <a:t> Alabama Governor </a:t>
            </a:r>
            <a:r>
              <a:rPr lang="en-US" b="1" dirty="0" smtClean="0">
                <a:solidFill>
                  <a:srgbClr val="008000"/>
                </a:solidFill>
              </a:rPr>
              <a:t>George Wallace</a:t>
            </a:r>
            <a:endParaRPr lang="en-US" b="1" dirty="0">
              <a:solidFill>
                <a:srgbClr val="FF0000"/>
              </a:solidFill>
            </a:endParaRPr>
          </a:p>
        </p:txBody>
      </p:sp>
      <p:pic>
        <p:nvPicPr>
          <p:cNvPr id="46082" name="Content Placeholder 5" descr="wallace.jpg"/>
          <p:cNvPicPr>
            <a:picLocks noGrp="1" noChangeAspect="1"/>
          </p:cNvPicPr>
          <p:nvPr>
            <p:ph idx="1"/>
          </p:nvPr>
        </p:nvPicPr>
        <p:blipFill>
          <a:blip r:embed="rId2"/>
          <a:srcRect/>
          <a:stretch>
            <a:fillRect/>
          </a:stretch>
        </p:blipFill>
        <p:spPr>
          <a:xfrm>
            <a:off x="2667000" y="2514600"/>
            <a:ext cx="3124200" cy="3794125"/>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828800"/>
          </a:xfrm>
        </p:spPr>
        <p:txBody>
          <a:bodyPr rtlCol="0">
            <a:normAutofit fontScale="90000"/>
          </a:bodyPr>
          <a:lstStyle/>
          <a:p>
            <a:pPr fontAlgn="auto">
              <a:spcAft>
                <a:spcPts val="0"/>
              </a:spcAft>
              <a:defRPr/>
            </a:pP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March on Washington 1963</a:t>
            </a:r>
            <a:br>
              <a:rPr lang="en-US" sz="3600" b="1" dirty="0" smtClean="0">
                <a:solidFill>
                  <a:srgbClr val="FF0000"/>
                </a:solidFill>
              </a:rPr>
            </a:br>
            <a:r>
              <a:rPr lang="en-US" sz="3600" b="1" dirty="0" smtClean="0">
                <a:solidFill>
                  <a:srgbClr val="0000CC"/>
                </a:solidFill>
              </a:rPr>
              <a:t>200,000+ gather to support JFK’s Civil Rights Proposals</a:t>
            </a:r>
            <a:r>
              <a:rPr lang="en-US" b="1" dirty="0" smtClean="0">
                <a:solidFill>
                  <a:srgbClr val="FF0000"/>
                </a:solidFill>
              </a:rPr>
              <a:t/>
            </a:r>
            <a:br>
              <a:rPr lang="en-US" b="1" dirty="0" smtClean="0">
                <a:solidFill>
                  <a:srgbClr val="FF0000"/>
                </a:solidFill>
              </a:rPr>
            </a:br>
            <a:endParaRPr lang="en-US" b="1" dirty="0">
              <a:solidFill>
                <a:srgbClr val="FF0000"/>
              </a:solidFill>
            </a:endParaRPr>
          </a:p>
        </p:txBody>
      </p:sp>
      <p:pic>
        <p:nvPicPr>
          <p:cNvPr id="47106" name="Content Placeholder 3" descr="mlk.jpg"/>
          <p:cNvPicPr>
            <a:picLocks noGrp="1" noChangeAspect="1"/>
          </p:cNvPicPr>
          <p:nvPr>
            <p:ph idx="1"/>
          </p:nvPr>
        </p:nvPicPr>
        <p:blipFill>
          <a:blip r:embed="rId2"/>
          <a:srcRect/>
          <a:stretch>
            <a:fillRect/>
          </a:stretch>
        </p:blipFill>
        <p:spPr>
          <a:xfrm>
            <a:off x="1447800" y="1676400"/>
            <a:ext cx="6096000" cy="5013325"/>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b="1" smtClean="0">
                <a:solidFill>
                  <a:srgbClr val="0000CC"/>
                </a:solidFill>
              </a:rPr>
              <a:t>“I Have a Dream” Speech</a:t>
            </a:r>
          </a:p>
        </p:txBody>
      </p:sp>
      <p:pic>
        <p:nvPicPr>
          <p:cNvPr id="48130" name="Content Placeholder 3" descr="IHaveaDream.jpg"/>
          <p:cNvPicPr>
            <a:picLocks noGrp="1" noChangeAspect="1"/>
          </p:cNvPicPr>
          <p:nvPr>
            <p:ph idx="1"/>
          </p:nvPr>
        </p:nvPicPr>
        <p:blipFill>
          <a:blip r:embed="rId2"/>
          <a:srcRect/>
          <a:stretch>
            <a:fillRect/>
          </a:stretch>
        </p:blipFill>
        <p:spPr>
          <a:xfrm>
            <a:off x="1676400" y="1295400"/>
            <a:ext cx="5334000" cy="5013325"/>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b="1" smtClean="0">
                <a:solidFill>
                  <a:srgbClr val="008000"/>
                </a:solidFill>
              </a:rPr>
              <a:t>Civil Rights Legislation</a:t>
            </a:r>
          </a:p>
        </p:txBody>
      </p:sp>
      <p:sp>
        <p:nvSpPr>
          <p:cNvPr id="3" name="Content Placeholder 2"/>
          <p:cNvSpPr>
            <a:spLocks noGrp="1"/>
          </p:cNvSpPr>
          <p:nvPr>
            <p:ph idx="1"/>
          </p:nvPr>
        </p:nvSpPr>
        <p:spPr>
          <a:xfrm>
            <a:off x="457200" y="1371600"/>
            <a:ext cx="8229600" cy="5029200"/>
          </a:xfrm>
        </p:spPr>
        <p:txBody>
          <a:bodyPr/>
          <a:lstStyle/>
          <a:p>
            <a:r>
              <a:rPr lang="en-US" b="1" u="sng" smtClean="0">
                <a:solidFill>
                  <a:srgbClr val="FF0000"/>
                </a:solidFill>
              </a:rPr>
              <a:t>Civil Rights Act 1964-</a:t>
            </a:r>
            <a:r>
              <a:rPr lang="en-US" b="1" smtClean="0"/>
              <a:t> outlawed  discrimination in the work place-</a:t>
            </a:r>
            <a:r>
              <a:rPr lang="en-US" b="1" smtClean="0">
                <a:solidFill>
                  <a:srgbClr val="0000CC"/>
                </a:solidFill>
              </a:rPr>
              <a:t>EOE</a:t>
            </a:r>
          </a:p>
          <a:p>
            <a:r>
              <a:rPr lang="en-US" b="1" u="sng" smtClean="0">
                <a:solidFill>
                  <a:srgbClr val="008000"/>
                </a:solidFill>
              </a:rPr>
              <a:t>Voting Rights Act 1965-</a:t>
            </a:r>
            <a:r>
              <a:rPr lang="en-US" b="1" smtClean="0"/>
              <a:t> outlawed literacy tests for voting.</a:t>
            </a:r>
          </a:p>
          <a:p>
            <a:r>
              <a:rPr lang="en-US" b="1" u="sng" smtClean="0">
                <a:solidFill>
                  <a:srgbClr val="0000CC"/>
                </a:solidFill>
              </a:rPr>
              <a:t>24</a:t>
            </a:r>
            <a:r>
              <a:rPr lang="en-US" b="1" u="sng" baseline="30000" smtClean="0">
                <a:solidFill>
                  <a:srgbClr val="0000CC"/>
                </a:solidFill>
              </a:rPr>
              <a:t>th</a:t>
            </a:r>
            <a:r>
              <a:rPr lang="en-US" b="1" u="sng" smtClean="0">
                <a:solidFill>
                  <a:srgbClr val="0000CC"/>
                </a:solidFill>
              </a:rPr>
              <a:t> Amendment-</a:t>
            </a:r>
            <a:r>
              <a:rPr lang="en-US" b="1" smtClean="0"/>
              <a:t>outlawed poll taxes.</a:t>
            </a:r>
            <a:endParaRPr lang="en-US" b="1" u="sng" smtClean="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b="1" smtClean="0"/>
              <a:t>An Alternative to King</a:t>
            </a:r>
          </a:p>
        </p:txBody>
      </p:sp>
      <p:pic>
        <p:nvPicPr>
          <p:cNvPr id="50178" name="Content Placeholder 3" descr="malcolmx4.jpg"/>
          <p:cNvPicPr>
            <a:picLocks noGrp="1" noChangeAspect="1"/>
          </p:cNvPicPr>
          <p:nvPr>
            <p:ph idx="1"/>
          </p:nvPr>
        </p:nvPicPr>
        <p:blipFill>
          <a:blip r:embed="rId2"/>
          <a:srcRect/>
          <a:stretch>
            <a:fillRect/>
          </a:stretch>
        </p:blipFill>
        <p:spPr>
          <a:xfrm>
            <a:off x="1717675" y="1600200"/>
            <a:ext cx="5708650" cy="4525963"/>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rtlCol="0">
            <a:normAutofit fontScale="90000"/>
          </a:bodyPr>
          <a:lstStyle/>
          <a:p>
            <a:pPr fontAlgn="auto">
              <a:spcAft>
                <a:spcPts val="0"/>
              </a:spcAft>
              <a:defRPr/>
            </a:pPr>
            <a:r>
              <a:rPr lang="en-US" b="1" dirty="0" smtClean="0">
                <a:solidFill>
                  <a:srgbClr val="FF0000"/>
                </a:solidFill>
              </a:rPr>
              <a:t>February 21, 1965</a:t>
            </a:r>
            <a:endParaRPr lang="en-US" b="1" dirty="0">
              <a:solidFill>
                <a:srgbClr val="FF0000"/>
              </a:solidFill>
            </a:endParaRPr>
          </a:p>
        </p:txBody>
      </p:sp>
      <p:pic>
        <p:nvPicPr>
          <p:cNvPr id="51202" name="Content Placeholder 3" descr="malcolm-x-by-any-means-necessary-5000082.jpg"/>
          <p:cNvPicPr>
            <a:picLocks noGrp="1" noChangeAspect="1"/>
          </p:cNvPicPr>
          <p:nvPr>
            <p:ph idx="1"/>
          </p:nvPr>
        </p:nvPicPr>
        <p:blipFill>
          <a:blip r:embed="rId2"/>
          <a:srcRect/>
          <a:stretch>
            <a:fillRect/>
          </a:stretch>
        </p:blipFill>
        <p:spPr>
          <a:xfrm>
            <a:off x="2590800" y="1371600"/>
            <a:ext cx="3751263" cy="52578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b="1" smtClean="0"/>
              <a:t>1966 The Black Panthers Form</a:t>
            </a:r>
          </a:p>
        </p:txBody>
      </p:sp>
      <p:pic>
        <p:nvPicPr>
          <p:cNvPr id="52226" name="Content Placeholder 3" descr="logo03.jpg"/>
          <p:cNvPicPr>
            <a:picLocks noGrp="1" noChangeAspect="1"/>
          </p:cNvPicPr>
          <p:nvPr>
            <p:ph idx="1"/>
          </p:nvPr>
        </p:nvPicPr>
        <p:blipFill>
          <a:blip r:embed="rId2"/>
          <a:srcRect/>
          <a:stretch>
            <a:fillRect/>
          </a:stretch>
        </p:blipFill>
        <p:spPr>
          <a:xfrm>
            <a:off x="685800" y="1447800"/>
            <a:ext cx="7805738" cy="44958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b="1" smtClean="0">
                <a:solidFill>
                  <a:srgbClr val="0000CC"/>
                </a:solidFill>
              </a:rPr>
              <a:t>JFK’s Domestic Policies</a:t>
            </a:r>
          </a:p>
        </p:txBody>
      </p:sp>
      <p:sp>
        <p:nvSpPr>
          <p:cNvPr id="3" name="Content Placeholder 2"/>
          <p:cNvSpPr>
            <a:spLocks noGrp="1"/>
          </p:cNvSpPr>
          <p:nvPr>
            <p:ph idx="1"/>
          </p:nvPr>
        </p:nvSpPr>
        <p:spPr>
          <a:xfrm>
            <a:off x="457200" y="1295400"/>
            <a:ext cx="8229600" cy="5334000"/>
          </a:xfrm>
        </p:spPr>
        <p:txBody>
          <a:bodyPr/>
          <a:lstStyle/>
          <a:p>
            <a:r>
              <a:rPr lang="en-US" b="1" u="sng" smtClean="0">
                <a:solidFill>
                  <a:srgbClr val="FF0000"/>
                </a:solidFill>
              </a:rPr>
              <a:t>The New Frontier-</a:t>
            </a:r>
            <a:r>
              <a:rPr lang="en-US" b="1" smtClean="0"/>
              <a:t> name of domestic policies, uses </a:t>
            </a:r>
            <a:r>
              <a:rPr lang="en-US" b="1" smtClean="0">
                <a:solidFill>
                  <a:srgbClr val="0000CC"/>
                </a:solidFill>
              </a:rPr>
              <a:t>Best and Brightest</a:t>
            </a:r>
            <a:r>
              <a:rPr lang="en-US" b="1" smtClean="0"/>
              <a:t> in his cabinet.</a:t>
            </a:r>
            <a:endParaRPr lang="en-US" b="1" u="sng" smtClean="0">
              <a:solidFill>
                <a:srgbClr val="FF0000"/>
              </a:solidFill>
            </a:endParaRPr>
          </a:p>
          <a:p>
            <a:r>
              <a:rPr lang="en-US" b="1" u="sng" smtClean="0">
                <a:solidFill>
                  <a:srgbClr val="008000"/>
                </a:solidFill>
              </a:rPr>
              <a:t>Peace Corps </a:t>
            </a:r>
            <a:r>
              <a:rPr lang="en-US" b="1" smtClean="0"/>
              <a:t>American volunteer to help poor nations build schools, wells etc.-</a:t>
            </a:r>
            <a:r>
              <a:rPr lang="en-US" b="1" smtClean="0">
                <a:solidFill>
                  <a:srgbClr val="0000CC"/>
                </a:solidFill>
              </a:rPr>
              <a:t>cold war</a:t>
            </a:r>
            <a:endParaRPr lang="en-US" b="1" u="sng" smtClean="0">
              <a:solidFill>
                <a:srgbClr val="008000"/>
              </a:solidFill>
            </a:endParaRPr>
          </a:p>
          <a:p>
            <a:r>
              <a:rPr lang="en-US" b="1" u="sng" smtClean="0">
                <a:solidFill>
                  <a:srgbClr val="0000CC"/>
                </a:solidFill>
              </a:rPr>
              <a:t>Space Program</a:t>
            </a:r>
            <a:r>
              <a:rPr lang="en-US" b="1" smtClean="0"/>
              <a:t>- NASA, challenges US scientist to put a man on the moon-</a:t>
            </a:r>
            <a:r>
              <a:rPr lang="en-US" b="1" smtClean="0">
                <a:solidFill>
                  <a:srgbClr val="0000CC"/>
                </a:solidFill>
              </a:rPr>
              <a:t>cold war</a:t>
            </a:r>
          </a:p>
          <a:p>
            <a:r>
              <a:rPr lang="en-US" b="1" u="sng" smtClean="0">
                <a:solidFill>
                  <a:srgbClr val="FF0000"/>
                </a:solidFill>
              </a:rPr>
              <a:t>Civil Rights-</a:t>
            </a:r>
            <a:r>
              <a:rPr lang="en-US" b="1" u="sng" smtClean="0"/>
              <a:t> </a:t>
            </a:r>
            <a:r>
              <a:rPr lang="en-US" b="1" smtClean="0"/>
              <a:t> 1963 asks Congress to pass Civil Rights bill </a:t>
            </a:r>
            <a:r>
              <a:rPr lang="en-US" b="1" smtClean="0">
                <a:solidFill>
                  <a:srgbClr val="0000CC"/>
                </a:solidFill>
              </a:rPr>
              <a:t>outlawing discrimination in employment. </a:t>
            </a:r>
            <a:endParaRPr lang="en-US" b="1" u="sng"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3"/>
          <p:cNvSpPr>
            <a:spLocks noGrp="1"/>
          </p:cNvSpPr>
          <p:nvPr>
            <p:ph type="title"/>
          </p:nvPr>
        </p:nvSpPr>
        <p:spPr/>
        <p:txBody>
          <a:bodyPr/>
          <a:lstStyle/>
          <a:p>
            <a:r>
              <a:rPr lang="en-US" b="1" smtClean="0"/>
              <a:t>Black Panther Organizers</a:t>
            </a:r>
          </a:p>
        </p:txBody>
      </p:sp>
      <p:sp>
        <p:nvSpPr>
          <p:cNvPr id="53250" name="Text Placeholder 7"/>
          <p:cNvSpPr>
            <a:spLocks noGrp="1"/>
          </p:cNvSpPr>
          <p:nvPr>
            <p:ph type="body" idx="1"/>
          </p:nvPr>
        </p:nvSpPr>
        <p:spPr/>
        <p:txBody>
          <a:bodyPr/>
          <a:lstStyle/>
          <a:p>
            <a:r>
              <a:rPr lang="en-US" smtClean="0"/>
              <a:t>Huey Newton</a:t>
            </a:r>
          </a:p>
        </p:txBody>
      </p:sp>
      <p:pic>
        <p:nvPicPr>
          <p:cNvPr id="53251" name="Content Placeholder 6" descr="huey%20n1.jpg"/>
          <p:cNvPicPr>
            <a:picLocks noGrp="1" noChangeAspect="1"/>
          </p:cNvPicPr>
          <p:nvPr>
            <p:ph sz="half" idx="2"/>
          </p:nvPr>
        </p:nvPicPr>
        <p:blipFill>
          <a:blip r:embed="rId2"/>
          <a:srcRect/>
          <a:stretch>
            <a:fillRect/>
          </a:stretch>
        </p:blipFill>
        <p:spPr>
          <a:xfrm>
            <a:off x="1198563" y="2174875"/>
            <a:ext cx="2557462" cy="3951288"/>
          </a:xfrm>
        </p:spPr>
      </p:pic>
      <p:sp>
        <p:nvSpPr>
          <p:cNvPr id="53252" name="Text Placeholder 8"/>
          <p:cNvSpPr>
            <a:spLocks noGrp="1"/>
          </p:cNvSpPr>
          <p:nvPr>
            <p:ph type="body" sz="quarter" idx="3"/>
          </p:nvPr>
        </p:nvSpPr>
        <p:spPr/>
        <p:txBody>
          <a:bodyPr/>
          <a:lstStyle/>
          <a:p>
            <a:r>
              <a:rPr lang="en-US" smtClean="0"/>
              <a:t>Bobby Seale</a:t>
            </a:r>
          </a:p>
        </p:txBody>
      </p:sp>
      <p:pic>
        <p:nvPicPr>
          <p:cNvPr id="53253" name="Content Placeholder 10" descr="seale.bmp"/>
          <p:cNvPicPr>
            <a:picLocks noGrp="1" noChangeAspect="1"/>
          </p:cNvPicPr>
          <p:nvPr>
            <p:ph sz="quarter" idx="4"/>
          </p:nvPr>
        </p:nvPicPr>
        <p:blipFill>
          <a:blip r:embed="rId3"/>
          <a:srcRect/>
          <a:stretch>
            <a:fillRect/>
          </a:stretch>
        </p:blipFill>
        <p:spPr>
          <a:xfrm>
            <a:off x="5308600" y="2174875"/>
            <a:ext cx="2714625" cy="3951288"/>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46037"/>
          </a:xfrm>
        </p:spPr>
        <p:txBody>
          <a:bodyPr rtlCol="0">
            <a:normAutofit fontScale="90000"/>
          </a:bodyPr>
          <a:lstStyle/>
          <a:p>
            <a:pPr fontAlgn="auto">
              <a:spcAft>
                <a:spcPts val="0"/>
              </a:spcAft>
              <a:defRPr/>
            </a:pPr>
            <a:endParaRPr lang="en-US" dirty="0"/>
          </a:p>
        </p:txBody>
      </p:sp>
      <p:sp>
        <p:nvSpPr>
          <p:cNvPr id="54274" name="Content Placeholder 7"/>
          <p:cNvSpPr>
            <a:spLocks noGrp="1"/>
          </p:cNvSpPr>
          <p:nvPr>
            <p:ph idx="1"/>
          </p:nvPr>
        </p:nvSpPr>
        <p:spPr>
          <a:xfrm>
            <a:off x="457200" y="533400"/>
            <a:ext cx="8229600" cy="6172200"/>
          </a:xfrm>
        </p:spPr>
        <p:txBody>
          <a:bodyPr/>
          <a:lstStyle/>
          <a:p>
            <a:r>
              <a:rPr lang="en-US" sz="1800" b="1" smtClean="0">
                <a:solidFill>
                  <a:srgbClr val="FF0000"/>
                </a:solidFill>
              </a:rPr>
              <a:t>The Ten Point Program </a:t>
            </a:r>
            <a:r>
              <a:rPr lang="en-US" sz="1800" b="1" smtClean="0"/>
              <a:t>was as follows:</a:t>
            </a:r>
          </a:p>
          <a:p>
            <a:r>
              <a:rPr lang="en-US" sz="1800" b="1" smtClean="0"/>
              <a:t>We want power to determine the destiny of our black and oppressed communities' education that teaches us our true history and our role in the present day society. </a:t>
            </a:r>
          </a:p>
          <a:p>
            <a:r>
              <a:rPr lang="en-US" sz="1800" b="1" smtClean="0"/>
              <a:t>We want completely free health care for all black and oppressed people. </a:t>
            </a:r>
          </a:p>
          <a:p>
            <a:r>
              <a:rPr lang="en-US" sz="1800" b="1" smtClean="0"/>
              <a:t>We want an immediate end to police brutality and murder of black people, other people of color, all oppressed people inside the United States. </a:t>
            </a:r>
          </a:p>
          <a:p>
            <a:r>
              <a:rPr lang="en-US" sz="1800" b="1" smtClean="0"/>
              <a:t>We want an immediate end to all wars of aggression. </a:t>
            </a:r>
          </a:p>
          <a:p>
            <a:r>
              <a:rPr lang="en-US" sz="1800" b="1" smtClean="0"/>
              <a:t>We want full employment for our people. </a:t>
            </a:r>
          </a:p>
          <a:p>
            <a:r>
              <a:rPr lang="en-US" sz="1800" b="1" smtClean="0"/>
              <a:t>We want an end to the robbery by the capitalists of our Black Community. </a:t>
            </a:r>
          </a:p>
          <a:p>
            <a:r>
              <a:rPr lang="en-US" sz="1800" b="1" smtClean="0"/>
              <a:t>We want decent housing, fit for the shelter of human beings. </a:t>
            </a:r>
          </a:p>
          <a:p>
            <a:r>
              <a:rPr lang="en-US" sz="1800" b="1" smtClean="0"/>
              <a:t>We want decent education for our people that exposes the true nature of this decadent American society. </a:t>
            </a:r>
          </a:p>
          <a:p>
            <a:r>
              <a:rPr lang="en-US" sz="1800" b="1" smtClean="0"/>
              <a:t>We want freedom for all black and oppressed people now held in U. S. Federal, state, county, city and military prisons and jails. We want trials by a jury of peers for all persons charged with so-called crimes under the laws of this country. </a:t>
            </a:r>
          </a:p>
          <a:p>
            <a:r>
              <a:rPr lang="en-US" sz="1800" b="1" smtClean="0"/>
              <a:t>We want land, bread, housing, education, clothing, justice, peace and people's community control of modern technology</a:t>
            </a:r>
          </a:p>
          <a:p>
            <a:endParaRPr lang="en-US" sz="180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b="1" smtClean="0">
                <a:solidFill>
                  <a:srgbClr val="FF0000"/>
                </a:solidFill>
              </a:rPr>
              <a:t>“I Have Seen The Promised Land”</a:t>
            </a:r>
          </a:p>
        </p:txBody>
      </p:sp>
      <p:pic>
        <p:nvPicPr>
          <p:cNvPr id="55298" name="Content Placeholder 3" descr="400000000000000103213_s4.jpg"/>
          <p:cNvPicPr>
            <a:picLocks noGrp="1" noChangeAspect="1"/>
          </p:cNvPicPr>
          <p:nvPr>
            <p:ph idx="1"/>
          </p:nvPr>
        </p:nvPicPr>
        <p:blipFill>
          <a:blip r:embed="rId2"/>
          <a:srcRect/>
          <a:stretch>
            <a:fillRect/>
          </a:stretch>
        </p:blipFill>
        <p:spPr>
          <a:xfrm>
            <a:off x="2935288" y="1295400"/>
            <a:ext cx="3273425" cy="5181600"/>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b="1" smtClean="0">
                <a:solidFill>
                  <a:srgbClr val="FF0000"/>
                </a:solidFill>
              </a:rPr>
              <a:t>Memphis, Tennessee</a:t>
            </a:r>
          </a:p>
        </p:txBody>
      </p:sp>
      <p:pic>
        <p:nvPicPr>
          <p:cNvPr id="56322" name="Content Placeholder 3" descr="assassination.jpg"/>
          <p:cNvPicPr>
            <a:picLocks noGrp="1" noChangeAspect="1"/>
          </p:cNvPicPr>
          <p:nvPr>
            <p:ph idx="1"/>
          </p:nvPr>
        </p:nvPicPr>
        <p:blipFill>
          <a:blip r:embed="rId2"/>
          <a:srcRect/>
          <a:stretch>
            <a:fillRect/>
          </a:stretch>
        </p:blipFill>
        <p:spPr>
          <a:xfrm>
            <a:off x="1295400" y="1600200"/>
            <a:ext cx="6300788" cy="495300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rtlCol="0">
            <a:normAutofit fontScale="90000"/>
          </a:bodyPr>
          <a:lstStyle/>
          <a:p>
            <a:pPr fontAlgn="auto">
              <a:spcAft>
                <a:spcPts val="0"/>
              </a:spcAft>
              <a:defRPr/>
            </a:pPr>
            <a:endParaRPr lang="en-US" dirty="0"/>
          </a:p>
        </p:txBody>
      </p:sp>
      <p:pic>
        <p:nvPicPr>
          <p:cNvPr id="57346" name="Content Placeholder 3" descr="mlk_jr_slaying.jpg"/>
          <p:cNvPicPr>
            <a:picLocks noGrp="1" noChangeAspect="1"/>
          </p:cNvPicPr>
          <p:nvPr>
            <p:ph idx="1"/>
          </p:nvPr>
        </p:nvPicPr>
        <p:blipFill>
          <a:blip r:embed="rId2"/>
          <a:srcRect/>
          <a:stretch>
            <a:fillRect/>
          </a:stretch>
        </p:blipFill>
        <p:spPr>
          <a:xfrm>
            <a:off x="1143000" y="914400"/>
            <a:ext cx="6769100" cy="571500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b="1" smtClean="0"/>
              <a:t>James Earl Ray</a:t>
            </a:r>
          </a:p>
        </p:txBody>
      </p:sp>
      <p:pic>
        <p:nvPicPr>
          <p:cNvPr id="58370" name="Content Placeholder 3" descr="1select2x.jpg"/>
          <p:cNvPicPr>
            <a:picLocks noGrp="1" noChangeAspect="1"/>
          </p:cNvPicPr>
          <p:nvPr>
            <p:ph idx="1"/>
          </p:nvPr>
        </p:nvPicPr>
        <p:blipFill>
          <a:blip r:embed="rId2"/>
          <a:srcRect/>
          <a:stretch>
            <a:fillRect/>
          </a:stretch>
        </p:blipFill>
        <p:spPr>
          <a:xfrm>
            <a:off x="2362200" y="1371600"/>
            <a:ext cx="4191000" cy="5070475"/>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Content Placeholder 3" descr="20080404-Gandhi_King.png"/>
          <p:cNvPicPr>
            <a:picLocks noGrp="1" noChangeAspect="1"/>
          </p:cNvPicPr>
          <p:nvPr>
            <p:ph idx="4294967295"/>
          </p:nvPr>
        </p:nvPicPr>
        <p:blipFill>
          <a:blip r:embed="rId2"/>
          <a:srcRect/>
          <a:stretch>
            <a:fillRect/>
          </a:stretch>
        </p:blipFill>
        <p:spPr>
          <a:xfrm>
            <a:off x="1905000" y="304800"/>
            <a:ext cx="4800600" cy="6408738"/>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Content Placeholder 2"/>
          <p:cNvSpPr>
            <a:spLocks noGrp="1"/>
          </p:cNvSpPr>
          <p:nvPr>
            <p:ph idx="4294967295"/>
          </p:nvPr>
        </p:nvSpPr>
        <p:spPr>
          <a:xfrm>
            <a:off x="0" y="533400"/>
            <a:ext cx="8229600" cy="5592763"/>
          </a:xfrm>
        </p:spPr>
        <p:txBody>
          <a:bodyPr/>
          <a:lstStyle/>
          <a:p>
            <a:r>
              <a:rPr lang="en-US" sz="1200" b="1" smtClean="0"/>
              <a:t>U2 Lyrics - Pride (In The Name Of Love)</a:t>
            </a:r>
          </a:p>
          <a:p>
            <a:r>
              <a:rPr lang="en-US" sz="1200" smtClean="0"/>
              <a:t>One man come in the name of love </a:t>
            </a:r>
            <a:br>
              <a:rPr lang="en-US" sz="1200" smtClean="0"/>
            </a:br>
            <a:r>
              <a:rPr lang="en-US" sz="1200" smtClean="0"/>
              <a:t>One man come and go </a:t>
            </a:r>
            <a:br>
              <a:rPr lang="en-US" sz="1200" smtClean="0"/>
            </a:br>
            <a:r>
              <a:rPr lang="en-US" sz="1200" smtClean="0"/>
              <a:t>One come he to justify </a:t>
            </a:r>
            <a:br>
              <a:rPr lang="en-US" sz="1200" smtClean="0"/>
            </a:br>
            <a:r>
              <a:rPr lang="en-US" sz="1200" smtClean="0"/>
              <a:t>One man to overthrow </a:t>
            </a:r>
            <a:br>
              <a:rPr lang="en-US" sz="1200" smtClean="0"/>
            </a:br>
            <a:r>
              <a:rPr lang="en-US" sz="1200" smtClean="0"/>
              <a:t/>
            </a:r>
            <a:br>
              <a:rPr lang="en-US" sz="1200" smtClean="0"/>
            </a:br>
            <a:r>
              <a:rPr lang="en-US" sz="1200" smtClean="0"/>
              <a:t>In the name of love </a:t>
            </a:r>
            <a:br>
              <a:rPr lang="en-US" sz="1200" smtClean="0"/>
            </a:br>
            <a:r>
              <a:rPr lang="en-US" sz="1200" smtClean="0"/>
              <a:t>What more in the name of love </a:t>
            </a:r>
            <a:br>
              <a:rPr lang="en-US" sz="1200" smtClean="0"/>
            </a:br>
            <a:r>
              <a:rPr lang="en-US" sz="1200" smtClean="0"/>
              <a:t>In the name of love </a:t>
            </a:r>
            <a:br>
              <a:rPr lang="en-US" sz="1200" smtClean="0"/>
            </a:br>
            <a:r>
              <a:rPr lang="en-US" sz="1200" smtClean="0"/>
              <a:t>What more in the name of love </a:t>
            </a:r>
            <a:br>
              <a:rPr lang="en-US" sz="1200" smtClean="0"/>
            </a:br>
            <a:r>
              <a:rPr lang="en-US" sz="1200" smtClean="0"/>
              <a:t/>
            </a:r>
            <a:br>
              <a:rPr lang="en-US" sz="1200" smtClean="0"/>
            </a:br>
            <a:r>
              <a:rPr lang="en-US" sz="1200" smtClean="0"/>
              <a:t>One man caught on a barbed wire fence </a:t>
            </a:r>
            <a:br>
              <a:rPr lang="en-US" sz="1200" smtClean="0"/>
            </a:br>
            <a:r>
              <a:rPr lang="en-US" sz="1200" smtClean="0"/>
              <a:t>One man he resist </a:t>
            </a:r>
            <a:br>
              <a:rPr lang="en-US" sz="1200" smtClean="0"/>
            </a:br>
            <a:r>
              <a:rPr lang="en-US" sz="1200" smtClean="0"/>
              <a:t>One man washed on an empty beach. </a:t>
            </a:r>
            <a:br>
              <a:rPr lang="en-US" sz="1200" smtClean="0"/>
            </a:br>
            <a:r>
              <a:rPr lang="en-US" sz="1200" smtClean="0"/>
              <a:t>One man betrayed with a kiss </a:t>
            </a:r>
            <a:br>
              <a:rPr lang="en-US" sz="1200" smtClean="0"/>
            </a:br>
            <a:r>
              <a:rPr lang="en-US" sz="1200" smtClean="0"/>
              <a:t/>
            </a:r>
            <a:br>
              <a:rPr lang="en-US" sz="1200" smtClean="0"/>
            </a:br>
            <a:r>
              <a:rPr lang="en-US" sz="1200" smtClean="0"/>
              <a:t>In the name of love </a:t>
            </a:r>
            <a:br>
              <a:rPr lang="en-US" sz="1200" smtClean="0"/>
            </a:br>
            <a:r>
              <a:rPr lang="en-US" sz="1200" smtClean="0"/>
              <a:t>What more in the name of love </a:t>
            </a:r>
            <a:br>
              <a:rPr lang="en-US" sz="1200" smtClean="0"/>
            </a:br>
            <a:r>
              <a:rPr lang="en-US" sz="1200" smtClean="0"/>
              <a:t>In the name of love </a:t>
            </a:r>
            <a:br>
              <a:rPr lang="en-US" sz="1200" smtClean="0"/>
            </a:br>
            <a:r>
              <a:rPr lang="en-US" sz="1200" smtClean="0"/>
              <a:t>What more in the name of love </a:t>
            </a:r>
            <a:br>
              <a:rPr lang="en-US" sz="1200" smtClean="0"/>
            </a:br>
            <a:r>
              <a:rPr lang="en-US" sz="1200" smtClean="0"/>
              <a:t/>
            </a:r>
            <a:br>
              <a:rPr lang="en-US" sz="1200" smtClean="0"/>
            </a:br>
            <a:r>
              <a:rPr lang="en-US" sz="1200" smtClean="0"/>
              <a:t>(nobody like you...) </a:t>
            </a:r>
            <a:br>
              <a:rPr lang="en-US" sz="1200" smtClean="0"/>
            </a:br>
            <a:r>
              <a:rPr lang="en-US" sz="1200" smtClean="0"/>
              <a:t/>
            </a:r>
            <a:br>
              <a:rPr lang="en-US" sz="1200" smtClean="0"/>
            </a:br>
            <a:r>
              <a:rPr lang="en-US" sz="1200" smtClean="0">
                <a:solidFill>
                  <a:srgbClr val="FF0000"/>
                </a:solidFill>
              </a:rPr>
              <a:t>Early morning, April 4 </a:t>
            </a:r>
            <a:br>
              <a:rPr lang="en-US" sz="1200" smtClean="0">
                <a:solidFill>
                  <a:srgbClr val="FF0000"/>
                </a:solidFill>
              </a:rPr>
            </a:br>
            <a:r>
              <a:rPr lang="en-US" sz="1200" smtClean="0">
                <a:solidFill>
                  <a:srgbClr val="FF0000"/>
                </a:solidFill>
              </a:rPr>
              <a:t>Shot rings out in the Memphis sky </a:t>
            </a:r>
            <a:br>
              <a:rPr lang="en-US" sz="1200" smtClean="0">
                <a:solidFill>
                  <a:srgbClr val="FF0000"/>
                </a:solidFill>
              </a:rPr>
            </a:br>
            <a:r>
              <a:rPr lang="en-US" sz="1200" smtClean="0">
                <a:solidFill>
                  <a:srgbClr val="FF0000"/>
                </a:solidFill>
              </a:rPr>
              <a:t>Free at last, they took your life </a:t>
            </a:r>
            <a:br>
              <a:rPr lang="en-US" sz="1200" smtClean="0">
                <a:solidFill>
                  <a:srgbClr val="FF0000"/>
                </a:solidFill>
              </a:rPr>
            </a:br>
            <a:r>
              <a:rPr lang="en-US" sz="1200" smtClean="0">
                <a:solidFill>
                  <a:srgbClr val="FF0000"/>
                </a:solidFill>
              </a:rPr>
              <a:t>They could not take your pride </a:t>
            </a:r>
            <a:br>
              <a:rPr lang="en-US" sz="1200" smtClean="0">
                <a:solidFill>
                  <a:srgbClr val="FF0000"/>
                </a:solidFill>
              </a:rPr>
            </a:br>
            <a:r>
              <a:rPr lang="en-US" sz="1200" smtClean="0"/>
              <a:t/>
            </a:r>
            <a:br>
              <a:rPr lang="en-US" sz="1200" smtClean="0"/>
            </a:br>
            <a:r>
              <a:rPr lang="en-US" sz="1200" smtClean="0"/>
              <a:t>In the name of love </a:t>
            </a:r>
            <a:br>
              <a:rPr lang="en-US" sz="1200" smtClean="0"/>
            </a:br>
            <a:r>
              <a:rPr lang="en-US" sz="1200" smtClean="0"/>
              <a:t>What more in the name of love </a:t>
            </a:r>
            <a:br>
              <a:rPr lang="en-US" sz="1200" smtClean="0"/>
            </a:br>
            <a:r>
              <a:rPr lang="en-US" sz="1200" smtClean="0"/>
              <a:t>In the name of love </a:t>
            </a:r>
            <a:br>
              <a:rPr lang="en-US" sz="1200" smtClean="0"/>
            </a:br>
            <a:r>
              <a:rPr lang="en-US" sz="1200" smtClean="0"/>
              <a:t>What more in the name of love </a:t>
            </a:r>
            <a:br>
              <a:rPr lang="en-US" sz="1200" smtClean="0"/>
            </a:br>
            <a:r>
              <a:rPr lang="en-US" sz="1200" smtClean="0"/>
              <a:t>In the name of love </a:t>
            </a:r>
            <a:br>
              <a:rPr lang="en-US" sz="1200" smtClean="0"/>
            </a:br>
            <a:r>
              <a:rPr lang="en-US" sz="1200" smtClean="0"/>
              <a:t>What more in the name of love... </a:t>
            </a:r>
            <a:br>
              <a:rPr lang="en-US" sz="1200" smtClean="0"/>
            </a:br>
            <a:endParaRPr lang="en-US" sz="1200" smtClean="0"/>
          </a:p>
        </p:txBody>
      </p:sp>
      <p:pic>
        <p:nvPicPr>
          <p:cNvPr id="60418" name="Picture 4" descr="IHaveaDream.jpg"/>
          <p:cNvPicPr>
            <a:picLocks noChangeAspect="1"/>
          </p:cNvPicPr>
          <p:nvPr/>
        </p:nvPicPr>
        <p:blipFill>
          <a:blip r:embed="rId2"/>
          <a:srcRect/>
          <a:stretch>
            <a:fillRect/>
          </a:stretch>
        </p:blipFill>
        <p:spPr bwMode="auto">
          <a:xfrm>
            <a:off x="4191000" y="1066800"/>
            <a:ext cx="4322763"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solidFill>
                  <a:srgbClr val="FF0000"/>
                </a:solidFill>
              </a:rPr>
              <a:t>Black Civil Rights Movement Inspires Other Groups</a:t>
            </a:r>
            <a:endParaRPr lang="en-US" b="1" dirty="0">
              <a:solidFill>
                <a:srgbClr val="FF0000"/>
              </a:solidFill>
            </a:endParaRPr>
          </a:p>
        </p:txBody>
      </p:sp>
      <p:pic>
        <p:nvPicPr>
          <p:cNvPr id="61442" name="Content Placeholder 5" descr="Betty_Friedan_1960.jpg"/>
          <p:cNvPicPr>
            <a:picLocks noGrp="1" noChangeAspect="1"/>
          </p:cNvPicPr>
          <p:nvPr>
            <p:ph sz="half" idx="1"/>
          </p:nvPr>
        </p:nvPicPr>
        <p:blipFill>
          <a:blip r:embed="rId2"/>
          <a:srcRect/>
          <a:stretch>
            <a:fillRect/>
          </a:stretch>
        </p:blipFill>
        <p:spPr>
          <a:xfrm>
            <a:off x="727075" y="1600200"/>
            <a:ext cx="3498850" cy="4525963"/>
          </a:xfrm>
        </p:spPr>
      </p:pic>
      <p:pic>
        <p:nvPicPr>
          <p:cNvPr id="61443" name="Content Placeholder 6" descr="now_logo_2.jpg"/>
          <p:cNvPicPr>
            <a:picLocks noGrp="1" noChangeAspect="1"/>
          </p:cNvPicPr>
          <p:nvPr>
            <p:ph sz="half" idx="2"/>
          </p:nvPr>
        </p:nvPicPr>
        <p:blipFill>
          <a:blip r:embed="rId3"/>
          <a:srcRect/>
          <a:stretch>
            <a:fillRect/>
          </a:stretch>
        </p:blipFill>
        <p:spPr>
          <a:xfrm>
            <a:off x="4495800" y="1981200"/>
            <a:ext cx="4191000" cy="396240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solidFill>
                  <a:srgbClr val="FF0000"/>
                </a:solidFill>
              </a:rPr>
              <a:t>Black Civil Rights Movement Inspires Other Groups</a:t>
            </a:r>
            <a:endParaRPr lang="en-US" b="1" dirty="0">
              <a:solidFill>
                <a:srgbClr val="FF0000"/>
              </a:solidFill>
            </a:endParaRPr>
          </a:p>
        </p:txBody>
      </p:sp>
      <p:pic>
        <p:nvPicPr>
          <p:cNvPr id="62466" name="Content Placeholder 4" descr="cesar_chavez-thumb.jpg"/>
          <p:cNvPicPr>
            <a:picLocks noGrp="1" noChangeAspect="1"/>
          </p:cNvPicPr>
          <p:nvPr>
            <p:ph sz="half" idx="1"/>
          </p:nvPr>
        </p:nvPicPr>
        <p:blipFill>
          <a:blip r:embed="rId2"/>
          <a:srcRect/>
          <a:stretch>
            <a:fillRect/>
          </a:stretch>
        </p:blipFill>
        <p:spPr>
          <a:xfrm>
            <a:off x="647700" y="1819275"/>
            <a:ext cx="3657600" cy="4087813"/>
          </a:xfrm>
        </p:spPr>
      </p:pic>
      <p:pic>
        <p:nvPicPr>
          <p:cNvPr id="62467" name="Content Placeholder 5" descr="UFW_WS_Button.jpg"/>
          <p:cNvPicPr>
            <a:picLocks noGrp="1" noChangeAspect="1"/>
          </p:cNvPicPr>
          <p:nvPr>
            <p:ph sz="half" idx="2"/>
          </p:nvPr>
        </p:nvPicPr>
        <p:blipFill>
          <a:blip r:embed="rId3"/>
          <a:srcRect/>
          <a:stretch>
            <a:fillRect/>
          </a:stretch>
        </p:blipFill>
        <p:spPr>
          <a:xfrm>
            <a:off x="4876800" y="1828800"/>
            <a:ext cx="3802063" cy="38862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Content Placeholder 3" descr="gam0629sh-jfk-peace-cor.jpg"/>
          <p:cNvPicPr>
            <a:picLocks noGrp="1" noChangeAspect="1"/>
          </p:cNvPicPr>
          <p:nvPr>
            <p:ph idx="4294967295"/>
          </p:nvPr>
        </p:nvPicPr>
        <p:blipFill>
          <a:blip r:embed="rId2"/>
          <a:srcRect/>
          <a:stretch>
            <a:fillRect/>
          </a:stretch>
        </p:blipFill>
        <p:spPr>
          <a:xfrm>
            <a:off x="990600" y="457200"/>
            <a:ext cx="7548563" cy="6096000"/>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solidFill>
                  <a:srgbClr val="FF0000"/>
                </a:solidFill>
              </a:rPr>
              <a:t>Black Civil Rights Movement Inspires Other Groups</a:t>
            </a:r>
            <a:endParaRPr lang="en-US" b="1" dirty="0">
              <a:solidFill>
                <a:srgbClr val="FF0000"/>
              </a:solidFill>
            </a:endParaRPr>
          </a:p>
        </p:txBody>
      </p:sp>
      <p:pic>
        <p:nvPicPr>
          <p:cNvPr id="63490" name="Content Placeholder 4" descr="1232Aim.jpg"/>
          <p:cNvPicPr>
            <a:picLocks noGrp="1" noChangeAspect="1"/>
          </p:cNvPicPr>
          <p:nvPr>
            <p:ph sz="half" idx="1"/>
          </p:nvPr>
        </p:nvPicPr>
        <p:blipFill>
          <a:blip r:embed="rId2"/>
          <a:srcRect/>
          <a:stretch>
            <a:fillRect/>
          </a:stretch>
        </p:blipFill>
        <p:spPr>
          <a:xfrm>
            <a:off x="838200" y="1676400"/>
            <a:ext cx="3962400" cy="3962400"/>
          </a:xfrm>
        </p:spPr>
      </p:pic>
      <p:sp>
        <p:nvSpPr>
          <p:cNvPr id="63491" name="Content Placeholder 3"/>
          <p:cNvSpPr>
            <a:spLocks noGrp="1"/>
          </p:cNvSpPr>
          <p:nvPr>
            <p:ph sz="half" idx="2"/>
          </p:nvPr>
        </p:nvSpPr>
        <p:spPr/>
        <p:txBody>
          <a:bodyPr/>
          <a:lstStyle/>
          <a:p>
            <a:r>
              <a:rPr lang="en-US" smtClean="0"/>
              <a:t>Dennis Banks</a:t>
            </a:r>
          </a:p>
        </p:txBody>
      </p:sp>
      <p:pic>
        <p:nvPicPr>
          <p:cNvPr id="63492" name="Picture 5" descr="1CAAPN31VCAB40VJDCASWIZJ7CARQE5PUCAN0OW3SCAE7RMMFCAZMZNHOCAQY4QLPCABWDBWHCAA83ITVCATZ2PJHCAKTLY2RCA839XRCCAAJ7R36CAHZWG48CAIQBO7CCA8PLHKJCAUEHERLCAETPQC2.jpg"/>
          <p:cNvPicPr>
            <a:picLocks noChangeAspect="1"/>
          </p:cNvPicPr>
          <p:nvPr/>
        </p:nvPicPr>
        <p:blipFill>
          <a:blip r:embed="rId3"/>
          <a:srcRect/>
          <a:stretch>
            <a:fillRect/>
          </a:stretch>
        </p:blipFill>
        <p:spPr bwMode="auto">
          <a:xfrm>
            <a:off x="4953000" y="2209800"/>
            <a:ext cx="4156075"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solidFill>
                  <a:srgbClr val="FF0000"/>
                </a:solidFill>
              </a:rPr>
              <a:t>June 5, 1968 Another Kennedy Is Assassinated</a:t>
            </a:r>
            <a:endParaRPr lang="en-US" b="1" dirty="0">
              <a:solidFill>
                <a:srgbClr val="FF0000"/>
              </a:solidFill>
            </a:endParaRPr>
          </a:p>
        </p:txBody>
      </p:sp>
      <p:pic>
        <p:nvPicPr>
          <p:cNvPr id="64514" name="Content Placeholder 4" descr="rfk-conspiracy-test.jpg"/>
          <p:cNvPicPr>
            <a:picLocks noGrp="1" noChangeAspect="1"/>
          </p:cNvPicPr>
          <p:nvPr>
            <p:ph sz="half" idx="1"/>
          </p:nvPr>
        </p:nvPicPr>
        <p:blipFill>
          <a:blip r:embed="rId2"/>
          <a:srcRect/>
          <a:stretch>
            <a:fillRect/>
          </a:stretch>
        </p:blipFill>
        <p:spPr>
          <a:xfrm>
            <a:off x="381000" y="1600200"/>
            <a:ext cx="4659313" cy="4267200"/>
          </a:xfrm>
        </p:spPr>
      </p:pic>
      <p:pic>
        <p:nvPicPr>
          <p:cNvPr id="64515" name="Content Placeholder 5" descr="Sirhan_Sirhan.gif"/>
          <p:cNvPicPr>
            <a:picLocks noGrp="1" noChangeAspect="1"/>
          </p:cNvPicPr>
          <p:nvPr>
            <p:ph sz="half" idx="2"/>
          </p:nvPr>
        </p:nvPicPr>
        <p:blipFill>
          <a:blip r:embed="rId3"/>
          <a:srcRect/>
          <a:stretch>
            <a:fillRect/>
          </a:stretch>
        </p:blipFill>
        <p:spPr>
          <a:xfrm>
            <a:off x="5181600" y="1828800"/>
            <a:ext cx="3167063" cy="4343400"/>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solidFill>
                  <a:srgbClr val="FF0000"/>
                </a:solidFill>
              </a:rPr>
              <a:t>L</a:t>
            </a:r>
            <a:r>
              <a:rPr lang="en-US" b="1" dirty="0" smtClean="0"/>
              <a:t>yndon </a:t>
            </a:r>
            <a:r>
              <a:rPr lang="en-US" b="1" dirty="0" smtClean="0">
                <a:solidFill>
                  <a:srgbClr val="FF0000"/>
                </a:solidFill>
              </a:rPr>
              <a:t>B. J</a:t>
            </a:r>
            <a:r>
              <a:rPr lang="en-US" b="1" dirty="0" smtClean="0"/>
              <a:t>ohnson</a:t>
            </a:r>
            <a:br>
              <a:rPr lang="en-US" b="1" dirty="0" smtClean="0"/>
            </a:br>
            <a:r>
              <a:rPr lang="en-US" b="1" dirty="0" smtClean="0">
                <a:solidFill>
                  <a:srgbClr val="008000"/>
                </a:solidFill>
              </a:rPr>
              <a:t>Democrat </a:t>
            </a:r>
            <a:r>
              <a:rPr lang="en-US" b="1" dirty="0" smtClean="0">
                <a:solidFill>
                  <a:srgbClr val="0000CC"/>
                </a:solidFill>
              </a:rPr>
              <a:t>1963-1969</a:t>
            </a:r>
            <a:r>
              <a:rPr lang="en-US" b="1" dirty="0" smtClean="0"/>
              <a:t> </a:t>
            </a:r>
            <a:endParaRPr lang="en-US" b="1" dirty="0">
              <a:solidFill>
                <a:srgbClr val="008000"/>
              </a:solidFill>
            </a:endParaRPr>
          </a:p>
        </p:txBody>
      </p:sp>
      <p:pic>
        <p:nvPicPr>
          <p:cNvPr id="65538" name="Content Placeholder 3" descr="Lbj2.jpg"/>
          <p:cNvPicPr>
            <a:picLocks noGrp="1" noChangeAspect="1"/>
          </p:cNvPicPr>
          <p:nvPr>
            <p:ph idx="1"/>
          </p:nvPr>
        </p:nvPicPr>
        <p:blipFill>
          <a:blip r:embed="rId2"/>
          <a:srcRect/>
          <a:stretch>
            <a:fillRect/>
          </a:stretch>
        </p:blipFill>
        <p:spPr>
          <a:xfrm>
            <a:off x="2133600" y="1524000"/>
            <a:ext cx="4572000" cy="5037138"/>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b="1" smtClean="0">
                <a:solidFill>
                  <a:srgbClr val="FF0000"/>
                </a:solidFill>
              </a:rPr>
              <a:t>LBJ’s Domestic Policies</a:t>
            </a:r>
          </a:p>
        </p:txBody>
      </p:sp>
      <p:sp>
        <p:nvSpPr>
          <p:cNvPr id="3" name="Content Placeholder 2"/>
          <p:cNvSpPr>
            <a:spLocks noGrp="1"/>
          </p:cNvSpPr>
          <p:nvPr>
            <p:ph idx="1"/>
          </p:nvPr>
        </p:nvSpPr>
        <p:spPr/>
        <p:txBody>
          <a:bodyPr/>
          <a:lstStyle/>
          <a:p>
            <a:r>
              <a:rPr lang="en-US" b="1" u="sng" smtClean="0">
                <a:solidFill>
                  <a:srgbClr val="008000"/>
                </a:solidFill>
              </a:rPr>
              <a:t>The Great Society- </a:t>
            </a:r>
            <a:r>
              <a:rPr lang="en-US" b="1" smtClean="0"/>
              <a:t>domestic policies in which he declared a </a:t>
            </a:r>
            <a:r>
              <a:rPr lang="en-US" b="1" u="sng" smtClean="0">
                <a:solidFill>
                  <a:srgbClr val="0000CC"/>
                </a:solidFill>
              </a:rPr>
              <a:t>War on Poverty.</a:t>
            </a:r>
            <a:endParaRPr lang="en-US" b="1" smtClean="0">
              <a:solidFill>
                <a:srgbClr val="0000CC"/>
              </a:solidFill>
            </a:endParaRPr>
          </a:p>
          <a:p>
            <a:r>
              <a:rPr lang="en-US" b="1" smtClean="0"/>
              <a:t>Creates </a:t>
            </a:r>
            <a:r>
              <a:rPr lang="en-US" b="1" u="sng" smtClean="0">
                <a:solidFill>
                  <a:srgbClr val="FF0000"/>
                </a:solidFill>
              </a:rPr>
              <a:t>Medicaid and Medicare</a:t>
            </a:r>
            <a:r>
              <a:rPr lang="en-US" b="1" smtClean="0">
                <a:solidFill>
                  <a:srgbClr val="FF0000"/>
                </a:solidFill>
              </a:rPr>
              <a:t>-</a:t>
            </a:r>
            <a:r>
              <a:rPr lang="en-US" b="1" smtClean="0"/>
              <a:t> medical benefits for the poor and elderly.</a:t>
            </a:r>
          </a:p>
          <a:p>
            <a:r>
              <a:rPr lang="en-US" b="1" smtClean="0"/>
              <a:t>This </a:t>
            </a:r>
            <a:r>
              <a:rPr lang="en-US" b="1" u="sng" smtClean="0">
                <a:solidFill>
                  <a:srgbClr val="0000CC"/>
                </a:solidFill>
              </a:rPr>
              <a:t>War on Poverty</a:t>
            </a:r>
            <a:r>
              <a:rPr lang="en-US" b="1" smtClean="0"/>
              <a:t> was never funded as much as LBJ wanted due to the money spent on the Vietnam War.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1" descr="LBJ-and-Fletcher520.jpg"/>
          <p:cNvPicPr>
            <a:picLocks noChangeAspect="1"/>
          </p:cNvPicPr>
          <p:nvPr/>
        </p:nvPicPr>
        <p:blipFill>
          <a:blip r:embed="rId2"/>
          <a:srcRect/>
          <a:stretch>
            <a:fillRect/>
          </a:stretch>
        </p:blipFill>
        <p:spPr bwMode="auto">
          <a:xfrm>
            <a:off x="1143000" y="1676400"/>
            <a:ext cx="7256463" cy="4800600"/>
          </a:xfrm>
          <a:prstGeom prst="rect">
            <a:avLst/>
          </a:prstGeom>
          <a:noFill/>
          <a:ln w="9525">
            <a:noFill/>
            <a:miter lim="800000"/>
            <a:headEnd/>
            <a:tailEnd/>
          </a:ln>
        </p:spPr>
      </p:pic>
      <p:sp>
        <p:nvSpPr>
          <p:cNvPr id="67586" name="Title 4"/>
          <p:cNvSpPr>
            <a:spLocks noGrp="1"/>
          </p:cNvSpPr>
          <p:nvPr>
            <p:ph type="title"/>
          </p:nvPr>
        </p:nvSpPr>
        <p:spPr/>
        <p:txBody>
          <a:bodyPr/>
          <a:lstStyle/>
          <a:p>
            <a:r>
              <a:rPr lang="en-US" b="1" smtClean="0">
                <a:solidFill>
                  <a:srgbClr val="FF0000"/>
                </a:solidFill>
              </a:rPr>
              <a:t>LBJ’s War on Povety</a:t>
            </a:r>
          </a:p>
        </p:txBody>
      </p:sp>
      <p:sp>
        <p:nvSpPr>
          <p:cNvPr id="67587" name="Content Placeholder 5"/>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Content Placeholder 3" descr="400px-Poverty_59_to_05.png"/>
          <p:cNvPicPr>
            <a:picLocks noGrp="1" noChangeAspect="1"/>
          </p:cNvPicPr>
          <p:nvPr>
            <p:ph idx="4294967295"/>
          </p:nvPr>
        </p:nvPicPr>
        <p:blipFill>
          <a:blip r:embed="rId2"/>
          <a:srcRect/>
          <a:stretch>
            <a:fillRect/>
          </a:stretch>
        </p:blipFill>
        <p:spPr>
          <a:xfrm>
            <a:off x="260350" y="952500"/>
            <a:ext cx="8655050" cy="4305300"/>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b="1" smtClean="0">
                <a:solidFill>
                  <a:srgbClr val="FF0000"/>
                </a:solidFill>
              </a:rPr>
              <a:t>2008 HHS Poverty Guidelines</a:t>
            </a:r>
          </a:p>
        </p:txBody>
      </p:sp>
      <p:graphicFrame>
        <p:nvGraphicFramePr>
          <p:cNvPr id="4" name="Content Placeholder 3"/>
          <p:cNvGraphicFramePr>
            <a:graphicFrameLocks noGrp="1"/>
          </p:cNvGraphicFramePr>
          <p:nvPr>
            <p:ph idx="1"/>
          </p:nvPr>
        </p:nvGraphicFramePr>
        <p:xfrm>
          <a:off x="457200" y="1600200"/>
          <a:ext cx="8229600" cy="4491038"/>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a:r>
                        <a:rPr lang="en-US" dirty="0"/>
                        <a:t>Persons</a:t>
                      </a:r>
                      <a:br>
                        <a:rPr lang="en-US" dirty="0"/>
                      </a:br>
                      <a:r>
                        <a:rPr lang="en-US" dirty="0"/>
                        <a:t>in Family or Household</a:t>
                      </a:r>
                    </a:p>
                  </a:txBody>
                  <a:tcPr marL="38100" marR="38100" marT="38100" marB="38100" anchor="b"/>
                </a:tc>
                <a:tc>
                  <a:txBody>
                    <a:bodyPr/>
                    <a:lstStyle/>
                    <a:p>
                      <a:pPr algn="ctr"/>
                      <a:r>
                        <a:rPr lang="en-US"/>
                        <a:t>48 Contiguous</a:t>
                      </a:r>
                      <a:br>
                        <a:rPr lang="en-US"/>
                      </a:br>
                      <a:r>
                        <a:rPr lang="en-US"/>
                        <a:t>States and D.C.</a:t>
                      </a:r>
                    </a:p>
                  </a:txBody>
                  <a:tcPr marL="38100" marR="38100" marT="38100" marB="38100" anchor="b"/>
                </a:tc>
                <a:tc>
                  <a:txBody>
                    <a:bodyPr/>
                    <a:lstStyle/>
                    <a:p>
                      <a:pPr algn="ctr"/>
                      <a:r>
                        <a:rPr lang="en-US"/>
                        <a:t>Alaska</a:t>
                      </a:r>
                    </a:p>
                  </a:txBody>
                  <a:tcPr marL="38100" marR="38100" marT="38100" marB="38100" anchor="b"/>
                </a:tc>
                <a:tc>
                  <a:txBody>
                    <a:bodyPr/>
                    <a:lstStyle/>
                    <a:p>
                      <a:pPr algn="ctr"/>
                      <a:r>
                        <a:rPr lang="en-US"/>
                        <a:t>Hawaii</a:t>
                      </a:r>
                    </a:p>
                  </a:txBody>
                  <a:tcPr marL="38100" marR="38100" marT="38100" marB="38100" anchor="b"/>
                </a:tc>
              </a:tr>
              <a:tr h="370840">
                <a:tc>
                  <a:txBody>
                    <a:bodyPr/>
                    <a:lstStyle/>
                    <a:p>
                      <a:pPr algn="ctr"/>
                      <a:r>
                        <a:rPr lang="en-US"/>
                        <a:t>1</a:t>
                      </a:r>
                    </a:p>
                  </a:txBody>
                  <a:tcPr marL="38100" marR="38100" marT="38100" marB="38100" anchor="ctr"/>
                </a:tc>
                <a:tc>
                  <a:txBody>
                    <a:bodyPr/>
                    <a:lstStyle/>
                    <a:p>
                      <a:pPr algn="ctr"/>
                      <a:r>
                        <a:rPr lang="en-US"/>
                        <a:t>$10,400</a:t>
                      </a:r>
                    </a:p>
                  </a:txBody>
                  <a:tcPr marL="38100" marR="38100" marT="38100" marB="38100" anchor="ctr"/>
                </a:tc>
                <a:tc>
                  <a:txBody>
                    <a:bodyPr/>
                    <a:lstStyle/>
                    <a:p>
                      <a:pPr algn="ctr"/>
                      <a:r>
                        <a:rPr lang="en-US"/>
                        <a:t>$13,000</a:t>
                      </a:r>
                    </a:p>
                  </a:txBody>
                  <a:tcPr marL="38100" marR="38100" marT="38100" marB="38100" anchor="ctr"/>
                </a:tc>
                <a:tc>
                  <a:txBody>
                    <a:bodyPr/>
                    <a:lstStyle/>
                    <a:p>
                      <a:pPr algn="ctr"/>
                      <a:r>
                        <a:rPr lang="en-US"/>
                        <a:t>$11,960</a:t>
                      </a:r>
                    </a:p>
                  </a:txBody>
                  <a:tcPr marL="38100" marR="38100" marT="38100" marB="38100" anchor="ctr"/>
                </a:tc>
              </a:tr>
              <a:tr h="370840">
                <a:tc>
                  <a:txBody>
                    <a:bodyPr/>
                    <a:lstStyle/>
                    <a:p>
                      <a:pPr algn="ctr"/>
                      <a:r>
                        <a:rPr lang="en-US"/>
                        <a:t>2</a:t>
                      </a:r>
                    </a:p>
                  </a:txBody>
                  <a:tcPr marL="38100" marR="38100" marT="38100" marB="38100" anchor="ctr"/>
                </a:tc>
                <a:tc>
                  <a:txBody>
                    <a:bodyPr/>
                    <a:lstStyle/>
                    <a:p>
                      <a:pPr algn="ctr"/>
                      <a:r>
                        <a:rPr lang="en-US"/>
                        <a:t>14,000</a:t>
                      </a:r>
                    </a:p>
                  </a:txBody>
                  <a:tcPr marL="38100" marR="38100" marT="38100" marB="38100" anchor="ctr"/>
                </a:tc>
                <a:tc>
                  <a:txBody>
                    <a:bodyPr/>
                    <a:lstStyle/>
                    <a:p>
                      <a:pPr algn="ctr"/>
                      <a:r>
                        <a:rPr lang="en-US"/>
                        <a:t>17,500</a:t>
                      </a:r>
                    </a:p>
                  </a:txBody>
                  <a:tcPr marL="38100" marR="38100" marT="38100" marB="38100" anchor="ctr"/>
                </a:tc>
                <a:tc>
                  <a:txBody>
                    <a:bodyPr/>
                    <a:lstStyle/>
                    <a:p>
                      <a:pPr algn="ctr"/>
                      <a:r>
                        <a:rPr lang="en-US"/>
                        <a:t>16,100</a:t>
                      </a:r>
                    </a:p>
                  </a:txBody>
                  <a:tcPr marL="38100" marR="38100" marT="38100" marB="38100" anchor="ctr"/>
                </a:tc>
              </a:tr>
              <a:tr h="370840">
                <a:tc>
                  <a:txBody>
                    <a:bodyPr/>
                    <a:lstStyle/>
                    <a:p>
                      <a:pPr algn="ctr"/>
                      <a:r>
                        <a:rPr lang="en-US"/>
                        <a:t>3</a:t>
                      </a:r>
                    </a:p>
                  </a:txBody>
                  <a:tcPr marL="38100" marR="38100" marT="38100" marB="38100" anchor="ctr"/>
                </a:tc>
                <a:tc>
                  <a:txBody>
                    <a:bodyPr/>
                    <a:lstStyle/>
                    <a:p>
                      <a:pPr algn="ctr"/>
                      <a:r>
                        <a:rPr lang="en-US"/>
                        <a:t>17,600</a:t>
                      </a:r>
                    </a:p>
                  </a:txBody>
                  <a:tcPr marL="38100" marR="38100" marT="38100" marB="38100" anchor="ctr"/>
                </a:tc>
                <a:tc>
                  <a:txBody>
                    <a:bodyPr/>
                    <a:lstStyle/>
                    <a:p>
                      <a:pPr algn="ctr"/>
                      <a:r>
                        <a:rPr lang="en-US"/>
                        <a:t>22,000</a:t>
                      </a:r>
                    </a:p>
                  </a:txBody>
                  <a:tcPr marL="38100" marR="38100" marT="38100" marB="38100" anchor="ctr"/>
                </a:tc>
                <a:tc>
                  <a:txBody>
                    <a:bodyPr/>
                    <a:lstStyle/>
                    <a:p>
                      <a:pPr algn="ctr"/>
                      <a:r>
                        <a:rPr lang="en-US"/>
                        <a:t>20,240</a:t>
                      </a:r>
                    </a:p>
                  </a:txBody>
                  <a:tcPr marL="38100" marR="38100" marT="38100" marB="38100" anchor="ctr"/>
                </a:tc>
              </a:tr>
              <a:tr h="370840">
                <a:tc>
                  <a:txBody>
                    <a:bodyPr/>
                    <a:lstStyle/>
                    <a:p>
                      <a:pPr algn="ctr"/>
                      <a:r>
                        <a:rPr lang="en-US"/>
                        <a:t>4</a:t>
                      </a:r>
                    </a:p>
                  </a:txBody>
                  <a:tcPr marL="38100" marR="38100" marT="38100" marB="38100" anchor="ctr"/>
                </a:tc>
                <a:tc>
                  <a:txBody>
                    <a:bodyPr/>
                    <a:lstStyle/>
                    <a:p>
                      <a:pPr algn="ctr"/>
                      <a:r>
                        <a:rPr lang="en-US"/>
                        <a:t>21,200</a:t>
                      </a:r>
                    </a:p>
                  </a:txBody>
                  <a:tcPr marL="38100" marR="38100" marT="38100" marB="38100" anchor="ctr"/>
                </a:tc>
                <a:tc>
                  <a:txBody>
                    <a:bodyPr/>
                    <a:lstStyle/>
                    <a:p>
                      <a:pPr algn="ctr"/>
                      <a:r>
                        <a:rPr lang="en-US"/>
                        <a:t>26,500</a:t>
                      </a:r>
                    </a:p>
                  </a:txBody>
                  <a:tcPr marL="38100" marR="38100" marT="38100" marB="38100" anchor="ctr"/>
                </a:tc>
                <a:tc>
                  <a:txBody>
                    <a:bodyPr/>
                    <a:lstStyle/>
                    <a:p>
                      <a:pPr algn="ctr"/>
                      <a:r>
                        <a:rPr lang="en-US"/>
                        <a:t>24,380</a:t>
                      </a:r>
                    </a:p>
                  </a:txBody>
                  <a:tcPr marL="38100" marR="38100" marT="38100" marB="38100" anchor="ctr"/>
                </a:tc>
              </a:tr>
              <a:tr h="370840">
                <a:tc>
                  <a:txBody>
                    <a:bodyPr/>
                    <a:lstStyle/>
                    <a:p>
                      <a:pPr algn="ctr"/>
                      <a:r>
                        <a:rPr lang="en-US"/>
                        <a:t>5</a:t>
                      </a:r>
                    </a:p>
                  </a:txBody>
                  <a:tcPr marL="38100" marR="38100" marT="38100" marB="38100" anchor="ctr"/>
                </a:tc>
                <a:tc>
                  <a:txBody>
                    <a:bodyPr/>
                    <a:lstStyle/>
                    <a:p>
                      <a:pPr algn="ctr"/>
                      <a:r>
                        <a:rPr lang="en-US"/>
                        <a:t>24,800</a:t>
                      </a:r>
                    </a:p>
                  </a:txBody>
                  <a:tcPr marL="38100" marR="38100" marT="38100" marB="38100" anchor="ctr"/>
                </a:tc>
                <a:tc>
                  <a:txBody>
                    <a:bodyPr/>
                    <a:lstStyle/>
                    <a:p>
                      <a:pPr algn="ctr"/>
                      <a:r>
                        <a:rPr lang="en-US"/>
                        <a:t>31,000</a:t>
                      </a:r>
                    </a:p>
                  </a:txBody>
                  <a:tcPr marL="38100" marR="38100" marT="38100" marB="38100" anchor="ctr"/>
                </a:tc>
                <a:tc>
                  <a:txBody>
                    <a:bodyPr/>
                    <a:lstStyle/>
                    <a:p>
                      <a:pPr algn="ctr"/>
                      <a:r>
                        <a:rPr lang="en-US"/>
                        <a:t>28,520</a:t>
                      </a:r>
                    </a:p>
                  </a:txBody>
                  <a:tcPr marL="38100" marR="38100" marT="38100" marB="38100" anchor="ctr"/>
                </a:tc>
              </a:tr>
              <a:tr h="370840">
                <a:tc>
                  <a:txBody>
                    <a:bodyPr/>
                    <a:lstStyle/>
                    <a:p>
                      <a:pPr algn="ctr"/>
                      <a:r>
                        <a:rPr lang="en-US"/>
                        <a:t>6</a:t>
                      </a:r>
                    </a:p>
                  </a:txBody>
                  <a:tcPr marL="38100" marR="38100" marT="38100" marB="38100" anchor="ctr"/>
                </a:tc>
                <a:tc>
                  <a:txBody>
                    <a:bodyPr/>
                    <a:lstStyle/>
                    <a:p>
                      <a:pPr algn="ctr"/>
                      <a:r>
                        <a:rPr lang="en-US"/>
                        <a:t>28,400</a:t>
                      </a:r>
                    </a:p>
                  </a:txBody>
                  <a:tcPr marL="38100" marR="38100" marT="38100" marB="38100" anchor="ctr"/>
                </a:tc>
                <a:tc>
                  <a:txBody>
                    <a:bodyPr/>
                    <a:lstStyle/>
                    <a:p>
                      <a:pPr algn="ctr"/>
                      <a:r>
                        <a:rPr lang="en-US"/>
                        <a:t>35,500</a:t>
                      </a:r>
                    </a:p>
                  </a:txBody>
                  <a:tcPr marL="38100" marR="38100" marT="38100" marB="38100" anchor="ctr"/>
                </a:tc>
                <a:tc>
                  <a:txBody>
                    <a:bodyPr/>
                    <a:lstStyle/>
                    <a:p>
                      <a:pPr algn="ctr"/>
                      <a:r>
                        <a:rPr lang="en-US"/>
                        <a:t>32,660</a:t>
                      </a:r>
                    </a:p>
                  </a:txBody>
                  <a:tcPr marL="38100" marR="38100" marT="38100" marB="38100" anchor="ctr"/>
                </a:tc>
              </a:tr>
              <a:tr h="370840">
                <a:tc>
                  <a:txBody>
                    <a:bodyPr/>
                    <a:lstStyle/>
                    <a:p>
                      <a:pPr algn="ctr"/>
                      <a:r>
                        <a:rPr lang="en-US"/>
                        <a:t>7</a:t>
                      </a:r>
                    </a:p>
                  </a:txBody>
                  <a:tcPr marL="38100" marR="38100" marT="38100" marB="38100" anchor="ctr"/>
                </a:tc>
                <a:tc>
                  <a:txBody>
                    <a:bodyPr/>
                    <a:lstStyle/>
                    <a:p>
                      <a:pPr algn="ctr"/>
                      <a:r>
                        <a:rPr lang="en-US"/>
                        <a:t>32,000</a:t>
                      </a:r>
                    </a:p>
                  </a:txBody>
                  <a:tcPr marL="38100" marR="38100" marT="38100" marB="38100" anchor="ctr"/>
                </a:tc>
                <a:tc>
                  <a:txBody>
                    <a:bodyPr/>
                    <a:lstStyle/>
                    <a:p>
                      <a:pPr algn="ctr"/>
                      <a:r>
                        <a:rPr lang="en-US"/>
                        <a:t>40,000</a:t>
                      </a:r>
                    </a:p>
                  </a:txBody>
                  <a:tcPr marL="38100" marR="38100" marT="38100" marB="38100" anchor="ctr"/>
                </a:tc>
                <a:tc>
                  <a:txBody>
                    <a:bodyPr/>
                    <a:lstStyle/>
                    <a:p>
                      <a:pPr algn="ctr"/>
                      <a:r>
                        <a:rPr lang="en-US"/>
                        <a:t>36,800</a:t>
                      </a:r>
                    </a:p>
                  </a:txBody>
                  <a:tcPr marL="38100" marR="38100" marT="38100" marB="38100" anchor="ctr"/>
                </a:tc>
              </a:tr>
              <a:tr h="370840">
                <a:tc>
                  <a:txBody>
                    <a:bodyPr/>
                    <a:lstStyle/>
                    <a:p>
                      <a:pPr algn="ctr"/>
                      <a:r>
                        <a:rPr lang="en-US"/>
                        <a:t>8</a:t>
                      </a:r>
                    </a:p>
                  </a:txBody>
                  <a:tcPr marL="38100" marR="38100" marT="38100" marB="38100" anchor="ctr"/>
                </a:tc>
                <a:tc>
                  <a:txBody>
                    <a:bodyPr/>
                    <a:lstStyle/>
                    <a:p>
                      <a:pPr algn="ctr"/>
                      <a:r>
                        <a:rPr lang="en-US"/>
                        <a:t>35,600</a:t>
                      </a:r>
                    </a:p>
                  </a:txBody>
                  <a:tcPr marL="38100" marR="38100" marT="38100" marB="38100" anchor="ctr"/>
                </a:tc>
                <a:tc>
                  <a:txBody>
                    <a:bodyPr/>
                    <a:lstStyle/>
                    <a:p>
                      <a:pPr algn="ctr"/>
                      <a:r>
                        <a:rPr lang="en-US"/>
                        <a:t>44,500</a:t>
                      </a:r>
                    </a:p>
                  </a:txBody>
                  <a:tcPr marL="38100" marR="38100" marT="38100" marB="38100" anchor="ctr"/>
                </a:tc>
                <a:tc>
                  <a:txBody>
                    <a:bodyPr/>
                    <a:lstStyle/>
                    <a:p>
                      <a:pPr algn="ctr"/>
                      <a:r>
                        <a:rPr lang="en-US"/>
                        <a:t>40,940</a:t>
                      </a:r>
                    </a:p>
                  </a:txBody>
                  <a:tcPr marL="38100" marR="38100" marT="38100" marB="38100" anchor="ctr"/>
                </a:tc>
              </a:tr>
              <a:tr h="370840">
                <a:tc>
                  <a:txBody>
                    <a:bodyPr/>
                    <a:lstStyle/>
                    <a:p>
                      <a:pPr algn="l"/>
                      <a:r>
                        <a:rPr lang="en-US"/>
                        <a:t>For each additional</a:t>
                      </a:r>
                      <a:br>
                        <a:rPr lang="en-US"/>
                      </a:br>
                      <a:r>
                        <a:rPr lang="en-US"/>
                        <a:t>person, add</a:t>
                      </a:r>
                    </a:p>
                  </a:txBody>
                  <a:tcPr marL="38100" marR="38100" marT="38100" marB="38100" anchor="ctr"/>
                </a:tc>
                <a:tc>
                  <a:txBody>
                    <a:bodyPr/>
                    <a:lstStyle/>
                    <a:p>
                      <a:pPr algn="ctr"/>
                      <a:r>
                        <a:rPr lang="en-US"/>
                        <a:t>3,600</a:t>
                      </a:r>
                    </a:p>
                  </a:txBody>
                  <a:tcPr marL="38100" marR="38100" marT="38100" marB="38100" anchor="ctr"/>
                </a:tc>
                <a:tc>
                  <a:txBody>
                    <a:bodyPr/>
                    <a:lstStyle/>
                    <a:p>
                      <a:pPr algn="ctr"/>
                      <a:r>
                        <a:rPr lang="en-US"/>
                        <a:t>4,500</a:t>
                      </a:r>
                    </a:p>
                  </a:txBody>
                  <a:tcPr marL="38100" marR="38100" marT="38100" marB="38100" anchor="ctr"/>
                </a:tc>
                <a:tc>
                  <a:txBody>
                    <a:bodyPr/>
                    <a:lstStyle/>
                    <a:p>
                      <a:pPr algn="ctr"/>
                      <a:r>
                        <a:rPr lang="en-US" dirty="0"/>
                        <a:t>4,140</a:t>
                      </a:r>
                    </a:p>
                  </a:txBody>
                  <a:tcPr marL="38100" marR="38100" marT="38100" marB="38100" anchor="ct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b="1" smtClean="0">
                <a:solidFill>
                  <a:srgbClr val="008000"/>
                </a:solidFill>
              </a:rPr>
              <a:t>LBJ </a:t>
            </a:r>
            <a:r>
              <a:rPr lang="en-US" b="1" smtClean="0"/>
              <a:t>and </a:t>
            </a:r>
            <a:r>
              <a:rPr lang="en-US" b="1" smtClean="0">
                <a:solidFill>
                  <a:srgbClr val="FF0000"/>
                </a:solidFill>
              </a:rPr>
              <a:t>The Vietnam War</a:t>
            </a:r>
            <a:endParaRPr lang="en-US" b="1" smtClean="0">
              <a:solidFill>
                <a:srgbClr val="008000"/>
              </a:solidFill>
            </a:endParaRPr>
          </a:p>
        </p:txBody>
      </p:sp>
      <p:pic>
        <p:nvPicPr>
          <p:cNvPr id="70658" name="Content Placeholder 3" descr="vietnam_map.jpg"/>
          <p:cNvPicPr>
            <a:picLocks noGrp="1" noChangeAspect="1"/>
          </p:cNvPicPr>
          <p:nvPr>
            <p:ph idx="1"/>
          </p:nvPr>
        </p:nvPicPr>
        <p:blipFill>
          <a:blip r:embed="rId2"/>
          <a:srcRect/>
          <a:stretch>
            <a:fillRect/>
          </a:stretch>
        </p:blipFill>
        <p:spPr>
          <a:xfrm>
            <a:off x="1676400" y="1371600"/>
            <a:ext cx="5483225" cy="5181600"/>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2"/>
          <p:cNvSpPr>
            <a:spLocks noGrp="1"/>
          </p:cNvSpPr>
          <p:nvPr>
            <p:ph type="title"/>
          </p:nvPr>
        </p:nvSpPr>
        <p:spPr>
          <a:xfrm>
            <a:off x="457200" y="274638"/>
            <a:ext cx="8229600" cy="868362"/>
          </a:xfrm>
        </p:spPr>
        <p:txBody>
          <a:bodyPr/>
          <a:lstStyle/>
          <a:p>
            <a:r>
              <a:rPr lang="en-US" b="1" smtClean="0">
                <a:solidFill>
                  <a:srgbClr val="FF0000"/>
                </a:solidFill>
              </a:rPr>
              <a:t>Divided at the 17</a:t>
            </a:r>
            <a:r>
              <a:rPr lang="en-US" b="1" baseline="30000" smtClean="0">
                <a:solidFill>
                  <a:srgbClr val="FF0000"/>
                </a:solidFill>
              </a:rPr>
              <a:t>th</a:t>
            </a:r>
            <a:r>
              <a:rPr lang="en-US" b="1" smtClean="0">
                <a:solidFill>
                  <a:srgbClr val="FF0000"/>
                </a:solidFill>
              </a:rPr>
              <a:t> Parallel</a:t>
            </a:r>
          </a:p>
        </p:txBody>
      </p:sp>
      <p:pic>
        <p:nvPicPr>
          <p:cNvPr id="71682" name="Content Placeholder 3" descr="vietnam-map.gif"/>
          <p:cNvPicPr>
            <a:picLocks noGrp="1" noChangeAspect="1"/>
          </p:cNvPicPr>
          <p:nvPr>
            <p:ph idx="1"/>
          </p:nvPr>
        </p:nvPicPr>
        <p:blipFill>
          <a:blip r:embed="rId2"/>
          <a:srcRect/>
          <a:stretch>
            <a:fillRect/>
          </a:stretch>
        </p:blipFill>
        <p:spPr>
          <a:xfrm>
            <a:off x="2286000" y="1295400"/>
            <a:ext cx="4419600" cy="5181600"/>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solidFill>
                  <a:srgbClr val="FF0000"/>
                </a:solidFill>
              </a:rPr>
              <a:t>Nationalist/Communist Leader of </a:t>
            </a:r>
            <a:r>
              <a:rPr lang="en-US" b="1" dirty="0" smtClean="0">
                <a:solidFill>
                  <a:srgbClr val="008000"/>
                </a:solidFill>
              </a:rPr>
              <a:t>North Vietnam </a:t>
            </a:r>
            <a:r>
              <a:rPr lang="en-US" b="1" dirty="0" smtClean="0">
                <a:solidFill>
                  <a:srgbClr val="0000CC"/>
                </a:solidFill>
              </a:rPr>
              <a:t>Ho Chi Minh </a:t>
            </a:r>
            <a:endParaRPr lang="en-US" b="1" dirty="0">
              <a:solidFill>
                <a:srgbClr val="FF0000"/>
              </a:solidFill>
            </a:endParaRPr>
          </a:p>
        </p:txBody>
      </p:sp>
      <p:pic>
        <p:nvPicPr>
          <p:cNvPr id="72706" name="Content Placeholder 3" descr="e.jpg"/>
          <p:cNvPicPr>
            <a:picLocks noGrp="1" noChangeAspect="1"/>
          </p:cNvPicPr>
          <p:nvPr>
            <p:ph idx="1"/>
          </p:nvPr>
        </p:nvPicPr>
        <p:blipFill>
          <a:blip r:embed="rId2"/>
          <a:srcRect/>
          <a:stretch>
            <a:fillRect/>
          </a:stretch>
        </p:blipFill>
        <p:spPr>
          <a:xfrm>
            <a:off x="1752600" y="1524000"/>
            <a:ext cx="6207125" cy="4953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274638"/>
            <a:ext cx="8229600" cy="944562"/>
          </a:xfrm>
        </p:spPr>
        <p:txBody>
          <a:bodyPr/>
          <a:lstStyle/>
          <a:p>
            <a:r>
              <a:rPr lang="en-US" b="1" smtClean="0">
                <a:solidFill>
                  <a:srgbClr val="0000CC"/>
                </a:solidFill>
              </a:rPr>
              <a:t>Cold War Problems</a:t>
            </a:r>
          </a:p>
        </p:txBody>
      </p:sp>
      <p:sp>
        <p:nvSpPr>
          <p:cNvPr id="3" name="Content Placeholder 2"/>
          <p:cNvSpPr>
            <a:spLocks noGrp="1"/>
          </p:cNvSpPr>
          <p:nvPr>
            <p:ph idx="1"/>
          </p:nvPr>
        </p:nvSpPr>
        <p:spPr>
          <a:xfrm>
            <a:off x="457200" y="1219200"/>
            <a:ext cx="8229600" cy="4906963"/>
          </a:xfrm>
        </p:spPr>
        <p:txBody>
          <a:bodyPr rtlCol="0">
            <a:normAutofit lnSpcReduction="10000"/>
          </a:bodyPr>
          <a:lstStyle/>
          <a:p>
            <a:pPr fontAlgn="auto">
              <a:spcAft>
                <a:spcPts val="0"/>
              </a:spcAft>
              <a:buFont typeface="Arial" pitchFamily="34" charset="0"/>
              <a:buChar char="•"/>
              <a:defRPr/>
            </a:pPr>
            <a:r>
              <a:rPr lang="en-US" b="1" u="sng" dirty="0" smtClean="0">
                <a:solidFill>
                  <a:srgbClr val="008000"/>
                </a:solidFill>
              </a:rPr>
              <a:t>Bay of Pigs</a:t>
            </a:r>
            <a:r>
              <a:rPr lang="en-US" b="1" dirty="0" smtClean="0">
                <a:solidFill>
                  <a:srgbClr val="008000"/>
                </a:solidFill>
              </a:rPr>
              <a:t> </a:t>
            </a:r>
            <a:r>
              <a:rPr lang="en-US" b="1" dirty="0" smtClean="0"/>
              <a:t>April 1961-orders invasion of Cuba by U.S. trained Cuban exiles. </a:t>
            </a:r>
            <a:r>
              <a:rPr lang="en-US" b="1" dirty="0" smtClean="0">
                <a:solidFill>
                  <a:srgbClr val="FF0000"/>
                </a:solidFill>
              </a:rPr>
              <a:t>It Failed.</a:t>
            </a:r>
            <a:r>
              <a:rPr lang="en-US" b="1" dirty="0" smtClean="0"/>
              <a:t> </a:t>
            </a:r>
            <a:r>
              <a:rPr lang="en-US" b="1" dirty="0" smtClean="0">
                <a:solidFill>
                  <a:srgbClr val="0000CC"/>
                </a:solidFill>
              </a:rPr>
              <a:t>JFK is embarrassed.</a:t>
            </a:r>
            <a:endParaRPr lang="en-US" b="1" u="sng" dirty="0" smtClean="0">
              <a:solidFill>
                <a:srgbClr val="008000"/>
              </a:solidFill>
            </a:endParaRPr>
          </a:p>
          <a:p>
            <a:pPr fontAlgn="auto">
              <a:spcAft>
                <a:spcPts val="0"/>
              </a:spcAft>
              <a:buFont typeface="Arial" pitchFamily="34" charset="0"/>
              <a:buChar char="•"/>
              <a:defRPr/>
            </a:pPr>
            <a:r>
              <a:rPr lang="en-US" b="1" u="sng" dirty="0" smtClean="0">
                <a:solidFill>
                  <a:srgbClr val="FF0000"/>
                </a:solidFill>
              </a:rPr>
              <a:t>Berlin Wall</a:t>
            </a:r>
            <a:r>
              <a:rPr lang="en-US" b="1" dirty="0" smtClean="0"/>
              <a:t> August 1961 wall construction begins- concrete not just barbed wire- </a:t>
            </a:r>
            <a:r>
              <a:rPr lang="en-US" b="1" dirty="0" smtClean="0">
                <a:solidFill>
                  <a:srgbClr val="008000"/>
                </a:solidFill>
              </a:rPr>
              <a:t>Ultimate symbol of cold war.</a:t>
            </a:r>
            <a:endParaRPr lang="en-US" b="1" u="sng" dirty="0" smtClean="0">
              <a:solidFill>
                <a:srgbClr val="FF0000"/>
              </a:solidFill>
            </a:endParaRPr>
          </a:p>
          <a:p>
            <a:pPr fontAlgn="auto">
              <a:spcAft>
                <a:spcPts val="0"/>
              </a:spcAft>
              <a:buFont typeface="Arial" pitchFamily="34" charset="0"/>
              <a:buChar char="•"/>
              <a:defRPr/>
            </a:pPr>
            <a:r>
              <a:rPr lang="en-US" b="1" u="sng" dirty="0" smtClean="0">
                <a:solidFill>
                  <a:srgbClr val="0000CC"/>
                </a:solidFill>
              </a:rPr>
              <a:t>Cuban Missile Crisis</a:t>
            </a:r>
            <a:r>
              <a:rPr lang="en-US" b="1" dirty="0" smtClean="0"/>
              <a:t> October 1962 U.S. discovers  </a:t>
            </a:r>
            <a:r>
              <a:rPr lang="en-US" b="1" dirty="0" smtClean="0">
                <a:solidFill>
                  <a:srgbClr val="FF0000"/>
                </a:solidFill>
              </a:rPr>
              <a:t>Soviets placed missiles. </a:t>
            </a:r>
            <a:r>
              <a:rPr lang="en-US" b="1" dirty="0" smtClean="0">
                <a:solidFill>
                  <a:srgbClr val="008000"/>
                </a:solidFill>
              </a:rPr>
              <a:t>13 day stand off-</a:t>
            </a:r>
            <a:r>
              <a:rPr lang="en-US" b="1" dirty="0" smtClean="0">
                <a:solidFill>
                  <a:srgbClr val="0000CC"/>
                </a:solidFill>
              </a:rPr>
              <a:t> JFK gets </a:t>
            </a:r>
            <a:r>
              <a:rPr lang="en-US" b="1" dirty="0" smtClean="0">
                <a:solidFill>
                  <a:srgbClr val="FF0000"/>
                </a:solidFill>
              </a:rPr>
              <a:t>Khrushchev</a:t>
            </a:r>
            <a:r>
              <a:rPr lang="en-US" b="1" dirty="0" smtClean="0">
                <a:solidFill>
                  <a:srgbClr val="0000CC"/>
                </a:solidFill>
              </a:rPr>
              <a:t> to remove missiles.</a:t>
            </a:r>
            <a:r>
              <a:rPr lang="en-US" b="1" dirty="0" smtClean="0">
                <a:solidFill>
                  <a:srgbClr val="FF0000"/>
                </a:solidFill>
              </a:rPr>
              <a:t>    </a:t>
            </a:r>
            <a:endParaRPr lang="en-US" b="1" u="sng"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b="1" smtClean="0">
                <a:solidFill>
                  <a:srgbClr val="FF0000"/>
                </a:solidFill>
              </a:rPr>
              <a:t>LBJ and The Vietnam War</a:t>
            </a:r>
          </a:p>
        </p:txBody>
      </p:sp>
      <p:sp>
        <p:nvSpPr>
          <p:cNvPr id="3" name="Content Placeholder 2"/>
          <p:cNvSpPr>
            <a:spLocks noGrp="1"/>
          </p:cNvSpPr>
          <p:nvPr>
            <p:ph idx="1"/>
          </p:nvPr>
        </p:nvSpPr>
        <p:spPr>
          <a:xfrm>
            <a:off x="457200" y="1219200"/>
            <a:ext cx="8229600" cy="5334000"/>
          </a:xfrm>
        </p:spPr>
        <p:txBody>
          <a:bodyPr/>
          <a:lstStyle/>
          <a:p>
            <a:r>
              <a:rPr lang="en-US" b="1" smtClean="0"/>
              <a:t>LBJ will </a:t>
            </a:r>
            <a:r>
              <a:rPr lang="en-US" b="1" u="sng" smtClean="0">
                <a:solidFill>
                  <a:srgbClr val="0000CC"/>
                </a:solidFill>
              </a:rPr>
              <a:t>Escalate U.S. involvement in the war</a:t>
            </a:r>
            <a:r>
              <a:rPr lang="en-US" b="1" smtClean="0"/>
              <a:t> by </a:t>
            </a:r>
            <a:r>
              <a:rPr lang="en-US" b="1" u="sng" smtClean="0">
                <a:solidFill>
                  <a:srgbClr val="FF0000"/>
                </a:solidFill>
              </a:rPr>
              <a:t>increasing the amount of U.S. Soldiers fighting in Vietnam.</a:t>
            </a:r>
          </a:p>
          <a:p>
            <a:r>
              <a:rPr lang="en-US" b="1" u="sng" smtClean="0">
                <a:solidFill>
                  <a:srgbClr val="008000"/>
                </a:solidFill>
              </a:rPr>
              <a:t>The Gulf of Tonkin Resolution</a:t>
            </a:r>
            <a:r>
              <a:rPr lang="en-US" b="1" smtClean="0"/>
              <a:t>-1964 -passed by Congress, this allowed LBJ to increase the amount of soldiers w/out limits-</a:t>
            </a:r>
            <a:r>
              <a:rPr lang="en-US" b="1" smtClean="0">
                <a:solidFill>
                  <a:srgbClr val="FF0000"/>
                </a:solidFill>
              </a:rPr>
              <a:t>550,000+ by the end of his presidency.</a:t>
            </a:r>
          </a:p>
          <a:p>
            <a:r>
              <a:rPr lang="en-US" b="1" smtClean="0"/>
              <a:t>These soldiers were fighting the </a:t>
            </a:r>
            <a:r>
              <a:rPr lang="en-US" b="1" smtClean="0">
                <a:solidFill>
                  <a:srgbClr val="008000"/>
                </a:solidFill>
              </a:rPr>
              <a:t>N</a:t>
            </a:r>
            <a:r>
              <a:rPr lang="en-US" b="1" smtClean="0"/>
              <a:t>orth </a:t>
            </a:r>
            <a:r>
              <a:rPr lang="en-US" b="1" smtClean="0">
                <a:solidFill>
                  <a:srgbClr val="008000"/>
                </a:solidFill>
              </a:rPr>
              <a:t>V</a:t>
            </a:r>
            <a:r>
              <a:rPr lang="en-US" b="1" smtClean="0"/>
              <a:t>ietnamese </a:t>
            </a:r>
            <a:r>
              <a:rPr lang="en-US" b="1" smtClean="0">
                <a:solidFill>
                  <a:srgbClr val="008000"/>
                </a:solidFill>
              </a:rPr>
              <a:t>A</a:t>
            </a:r>
            <a:r>
              <a:rPr lang="en-US" b="1" smtClean="0"/>
              <a:t>rmy and the </a:t>
            </a:r>
            <a:r>
              <a:rPr lang="en-US" b="1" smtClean="0">
                <a:solidFill>
                  <a:srgbClr val="FF0000"/>
                </a:solidFill>
              </a:rPr>
              <a:t>V</a:t>
            </a:r>
            <a:r>
              <a:rPr lang="en-US" b="1" smtClean="0"/>
              <a:t>iet </a:t>
            </a:r>
            <a:r>
              <a:rPr lang="en-US" b="1" smtClean="0">
                <a:solidFill>
                  <a:srgbClr val="FF0000"/>
                </a:solidFill>
              </a:rPr>
              <a:t>C</a:t>
            </a:r>
            <a:r>
              <a:rPr lang="en-US" b="1" smtClean="0"/>
              <a:t>ong(</a:t>
            </a:r>
            <a:r>
              <a:rPr lang="en-US" b="1" smtClean="0">
                <a:solidFill>
                  <a:srgbClr val="FF0000"/>
                </a:solidFill>
              </a:rPr>
              <a:t>South Vietnamese Guerillas</a:t>
            </a:r>
            <a:r>
              <a:rPr lang="en-US" b="1" smtClean="0"/>
              <a:t>)</a:t>
            </a:r>
          </a:p>
          <a:p>
            <a:endParaRPr lang="en-US" b="1" u="sng" smtClean="0">
              <a:solidFill>
                <a:srgbClr val="FF0000"/>
              </a:solidFill>
            </a:endParaRPr>
          </a:p>
          <a:p>
            <a:endParaRPr lang="en-US"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b="1" smtClean="0">
                <a:solidFill>
                  <a:srgbClr val="FF0000"/>
                </a:solidFill>
              </a:rPr>
              <a:t>LBJ and The Vietnam War</a:t>
            </a:r>
          </a:p>
        </p:txBody>
      </p:sp>
      <p:sp>
        <p:nvSpPr>
          <p:cNvPr id="3" name="Content Placeholder 2"/>
          <p:cNvSpPr>
            <a:spLocks noGrp="1"/>
          </p:cNvSpPr>
          <p:nvPr>
            <p:ph idx="1"/>
          </p:nvPr>
        </p:nvSpPr>
        <p:spPr>
          <a:xfrm>
            <a:off x="457200" y="1371600"/>
            <a:ext cx="8229600" cy="4754563"/>
          </a:xfrm>
        </p:spPr>
        <p:txBody>
          <a:bodyPr/>
          <a:lstStyle/>
          <a:p>
            <a:r>
              <a:rPr lang="en-US" b="1" smtClean="0"/>
              <a:t>Why did he </a:t>
            </a:r>
            <a:r>
              <a:rPr lang="en-US" b="1" u="sng" smtClean="0">
                <a:solidFill>
                  <a:srgbClr val="0000CC"/>
                </a:solidFill>
              </a:rPr>
              <a:t>Escalate?/Fight the War?</a:t>
            </a:r>
          </a:p>
          <a:p>
            <a:r>
              <a:rPr lang="en-US" sz="5400" b="1" u="sng" smtClean="0">
                <a:solidFill>
                  <a:srgbClr val="008000"/>
                </a:solidFill>
              </a:rPr>
              <a:t>Containment </a:t>
            </a:r>
          </a:p>
          <a:p>
            <a:r>
              <a:rPr lang="en-US" sz="5400" b="1" smtClean="0"/>
              <a:t>and</a:t>
            </a:r>
            <a:r>
              <a:rPr lang="en-US" sz="5400" smtClean="0"/>
              <a:t> </a:t>
            </a:r>
          </a:p>
          <a:p>
            <a:r>
              <a:rPr lang="en-US" sz="5400" b="1" u="sng" smtClean="0">
                <a:solidFill>
                  <a:srgbClr val="FF0000"/>
                </a:solidFill>
              </a:rPr>
              <a:t>Domino Theory</a:t>
            </a:r>
          </a:p>
          <a:p>
            <a:r>
              <a:rPr lang="en-US" b="1" smtClean="0"/>
              <a:t>LBJ didn’t want to be the President who “</a:t>
            </a:r>
            <a:r>
              <a:rPr lang="en-US" b="1" smtClean="0">
                <a:solidFill>
                  <a:srgbClr val="008000"/>
                </a:solidFill>
              </a:rPr>
              <a:t>lost Vietnam” </a:t>
            </a:r>
            <a:r>
              <a:rPr lang="en-US" b="1" smtClean="0"/>
              <a:t>the way Truman </a:t>
            </a:r>
            <a:r>
              <a:rPr lang="en-US" b="1" smtClean="0">
                <a:solidFill>
                  <a:srgbClr val="0000CC"/>
                </a:solidFill>
              </a:rPr>
              <a:t>“lost China”</a:t>
            </a:r>
            <a:endParaRPr lang="en-US" b="1" smtClean="0"/>
          </a:p>
          <a:p>
            <a:endParaRPr lang="en-US"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b="1" smtClean="0">
                <a:solidFill>
                  <a:srgbClr val="FF0000"/>
                </a:solidFill>
              </a:rPr>
              <a:t>LBJ and The Vietnam War</a:t>
            </a:r>
          </a:p>
        </p:txBody>
      </p:sp>
      <p:sp>
        <p:nvSpPr>
          <p:cNvPr id="3" name="Content Placeholder 2"/>
          <p:cNvSpPr>
            <a:spLocks noGrp="1"/>
          </p:cNvSpPr>
          <p:nvPr>
            <p:ph idx="1"/>
          </p:nvPr>
        </p:nvSpPr>
        <p:spPr>
          <a:xfrm>
            <a:off x="457200" y="1219200"/>
            <a:ext cx="8229600" cy="5334000"/>
          </a:xfrm>
        </p:spPr>
        <p:txBody>
          <a:bodyPr/>
          <a:lstStyle/>
          <a:p>
            <a:r>
              <a:rPr lang="en-US" b="1" smtClean="0"/>
              <a:t>New Weapons of War:</a:t>
            </a:r>
          </a:p>
          <a:p>
            <a:r>
              <a:rPr lang="en-US" b="1" smtClean="0">
                <a:solidFill>
                  <a:srgbClr val="FF9900"/>
                </a:solidFill>
              </a:rPr>
              <a:t>Agent Orange-</a:t>
            </a:r>
            <a:r>
              <a:rPr lang="en-US" b="1" smtClean="0"/>
              <a:t>Chemical that killed dense jungle vegetation.</a:t>
            </a:r>
          </a:p>
          <a:p>
            <a:r>
              <a:rPr lang="en-US" b="1" smtClean="0">
                <a:solidFill>
                  <a:srgbClr val="FF0000"/>
                </a:solidFill>
              </a:rPr>
              <a:t>Napalm-</a:t>
            </a:r>
            <a:r>
              <a:rPr lang="en-US" b="1" smtClean="0"/>
              <a:t>petroleum based bombs that set fire to surrounding areas.</a:t>
            </a:r>
          </a:p>
          <a:p>
            <a:r>
              <a:rPr lang="en-US" b="1" smtClean="0">
                <a:solidFill>
                  <a:srgbClr val="008000"/>
                </a:solidFill>
              </a:rPr>
              <a:t>Hueys-</a:t>
            </a:r>
            <a:r>
              <a:rPr lang="en-US" b="1" smtClean="0"/>
              <a:t>helicopters that dropped soldiers at </a:t>
            </a:r>
            <a:r>
              <a:rPr lang="en-US" b="1" smtClean="0">
                <a:solidFill>
                  <a:srgbClr val="0000CC"/>
                </a:solidFill>
              </a:rPr>
              <a:t>LZ’s </a:t>
            </a:r>
            <a:r>
              <a:rPr lang="en-US" b="1" smtClean="0"/>
              <a:t>that often were </a:t>
            </a:r>
            <a:r>
              <a:rPr lang="en-US" b="1" smtClean="0">
                <a:solidFill>
                  <a:srgbClr val="FF0000"/>
                </a:solidFill>
              </a:rPr>
              <a:t>Hot.</a:t>
            </a:r>
            <a:endParaRPr lang="en-US" b="1" smtClean="0">
              <a:solidFill>
                <a:srgbClr val="008000"/>
              </a:solidFill>
            </a:endParaRPr>
          </a:p>
          <a:p>
            <a:endParaRPr lang="en-US" b="1" smtClean="0"/>
          </a:p>
          <a:p>
            <a:endParaRPr lang="en-US" b="1" smtClean="0">
              <a:solidFill>
                <a:srgbClr val="FF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b="1" smtClean="0">
                <a:solidFill>
                  <a:srgbClr val="FF9900"/>
                </a:solidFill>
              </a:rPr>
              <a:t>Agent Orange</a:t>
            </a:r>
          </a:p>
        </p:txBody>
      </p:sp>
      <p:pic>
        <p:nvPicPr>
          <p:cNvPr id="76802" name="Content Placeholder 3" descr="Spraying%20HC%20Fieffer.jpg"/>
          <p:cNvPicPr>
            <a:picLocks noGrp="1" noChangeAspect="1"/>
          </p:cNvPicPr>
          <p:nvPr>
            <p:ph idx="1"/>
          </p:nvPr>
        </p:nvPicPr>
        <p:blipFill>
          <a:blip r:embed="rId2"/>
          <a:srcRect/>
          <a:stretch>
            <a:fillRect/>
          </a:stretch>
        </p:blipFill>
        <p:spPr>
          <a:xfrm>
            <a:off x="457200" y="1722438"/>
            <a:ext cx="8229600" cy="4281487"/>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3"/>
          <p:cNvSpPr>
            <a:spLocks noGrp="1"/>
          </p:cNvSpPr>
          <p:nvPr>
            <p:ph type="title"/>
          </p:nvPr>
        </p:nvSpPr>
        <p:spPr>
          <a:xfrm>
            <a:off x="457200" y="274638"/>
            <a:ext cx="8229600" cy="792162"/>
          </a:xfrm>
        </p:spPr>
        <p:txBody>
          <a:bodyPr/>
          <a:lstStyle/>
          <a:p>
            <a:r>
              <a:rPr lang="en-US" b="1" smtClean="0">
                <a:solidFill>
                  <a:srgbClr val="FF0000"/>
                </a:solidFill>
              </a:rPr>
              <a:t>Napalm</a:t>
            </a:r>
          </a:p>
        </p:txBody>
      </p:sp>
      <p:pic>
        <p:nvPicPr>
          <p:cNvPr id="77826" name="Content Placeholder 5" descr="napalm.bmp"/>
          <p:cNvPicPr>
            <a:picLocks noGrp="1" noChangeAspect="1"/>
          </p:cNvPicPr>
          <p:nvPr>
            <p:ph idx="1"/>
          </p:nvPr>
        </p:nvPicPr>
        <p:blipFill>
          <a:blip r:embed="rId2"/>
          <a:srcRect/>
          <a:stretch>
            <a:fillRect/>
          </a:stretch>
        </p:blipFill>
        <p:spPr>
          <a:xfrm>
            <a:off x="1600200" y="1066800"/>
            <a:ext cx="5562600" cy="5451475"/>
          </a:xfr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3" descr="a10napalm.jpg"/>
          <p:cNvPicPr>
            <a:picLocks noChangeAspect="1"/>
          </p:cNvPicPr>
          <p:nvPr/>
        </p:nvPicPr>
        <p:blipFill>
          <a:blip r:embed="rId2"/>
          <a:srcRect/>
          <a:stretch>
            <a:fillRect/>
          </a:stretch>
        </p:blipFill>
        <p:spPr bwMode="auto">
          <a:xfrm>
            <a:off x="457200" y="914400"/>
            <a:ext cx="83439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b="1" smtClean="0"/>
              <a:t>UH-1 Helicopters </a:t>
            </a:r>
            <a:r>
              <a:rPr lang="en-US" b="1" smtClean="0">
                <a:solidFill>
                  <a:srgbClr val="FF0000"/>
                </a:solidFill>
              </a:rPr>
              <a:t>“Hueys”</a:t>
            </a:r>
            <a:endParaRPr lang="en-US" b="1" smtClean="0"/>
          </a:p>
        </p:txBody>
      </p:sp>
      <p:pic>
        <p:nvPicPr>
          <p:cNvPr id="79874" name="Content Placeholder 3" descr="GaggleHueys.jpg"/>
          <p:cNvPicPr>
            <a:picLocks noGrp="1" noChangeAspect="1"/>
          </p:cNvPicPr>
          <p:nvPr>
            <p:ph idx="1"/>
          </p:nvPr>
        </p:nvPicPr>
        <p:blipFill>
          <a:blip r:embed="rId2"/>
          <a:srcRect/>
          <a:stretch>
            <a:fillRect/>
          </a:stretch>
        </p:blipFill>
        <p:spPr>
          <a:xfrm>
            <a:off x="762000" y="1371600"/>
            <a:ext cx="7843838" cy="5029200"/>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n-US" b="1" smtClean="0"/>
              <a:t> </a:t>
            </a:r>
            <a:r>
              <a:rPr lang="en-US" b="1" smtClean="0">
                <a:solidFill>
                  <a:srgbClr val="0000CC"/>
                </a:solidFill>
              </a:rPr>
              <a:t>L</a:t>
            </a:r>
            <a:r>
              <a:rPr lang="en-US" b="1" smtClean="0"/>
              <a:t>anding </a:t>
            </a:r>
            <a:r>
              <a:rPr lang="en-US" b="1" smtClean="0">
                <a:solidFill>
                  <a:srgbClr val="0000CC"/>
                </a:solidFill>
              </a:rPr>
              <a:t>Z</a:t>
            </a:r>
            <a:r>
              <a:rPr lang="en-US" b="1" smtClean="0"/>
              <a:t>one</a:t>
            </a:r>
          </a:p>
        </p:txBody>
      </p:sp>
      <p:pic>
        <p:nvPicPr>
          <p:cNvPr id="80898" name="Content Placeholder 3" descr="0041.jpg"/>
          <p:cNvPicPr>
            <a:picLocks noGrp="1" noChangeAspect="1"/>
          </p:cNvPicPr>
          <p:nvPr>
            <p:ph idx="1"/>
          </p:nvPr>
        </p:nvPicPr>
        <p:blipFill>
          <a:blip r:embed="rId2"/>
          <a:srcRect/>
          <a:stretch>
            <a:fillRect/>
          </a:stretch>
        </p:blipFill>
        <p:spPr>
          <a:xfrm>
            <a:off x="1066800" y="1371600"/>
            <a:ext cx="7664450" cy="5181600"/>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b="1" smtClean="0"/>
              <a:t>Air Cavalry   </a:t>
            </a:r>
          </a:p>
        </p:txBody>
      </p:sp>
      <p:pic>
        <p:nvPicPr>
          <p:cNvPr id="81922" name="Content Placeholder 3" descr="AirCavHuey.gif"/>
          <p:cNvPicPr>
            <a:picLocks noGrp="1" noChangeAspect="1"/>
          </p:cNvPicPr>
          <p:nvPr>
            <p:ph idx="1"/>
          </p:nvPr>
        </p:nvPicPr>
        <p:blipFill>
          <a:blip r:embed="rId2"/>
          <a:srcRect/>
          <a:stretch>
            <a:fillRect/>
          </a:stretch>
        </p:blipFill>
        <p:spPr>
          <a:xfrm>
            <a:off x="2286000" y="1371600"/>
            <a:ext cx="4114800" cy="5246688"/>
          </a:xfr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b="1" smtClean="0">
                <a:solidFill>
                  <a:srgbClr val="0000CC"/>
                </a:solidFill>
              </a:rPr>
              <a:t>“Grunts”</a:t>
            </a:r>
          </a:p>
        </p:txBody>
      </p:sp>
      <p:pic>
        <p:nvPicPr>
          <p:cNvPr id="82946" name="Content Placeholder 3" descr="Grunts1.jpg"/>
          <p:cNvPicPr>
            <a:picLocks noGrp="1" noChangeAspect="1"/>
          </p:cNvPicPr>
          <p:nvPr>
            <p:ph idx="1"/>
          </p:nvPr>
        </p:nvPicPr>
        <p:blipFill>
          <a:blip r:embed="rId2"/>
          <a:srcRect/>
          <a:stretch>
            <a:fillRect/>
          </a:stretch>
        </p:blipFill>
        <p:spPr>
          <a:xfrm>
            <a:off x="685800" y="1295400"/>
            <a:ext cx="8086725" cy="51816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solidFill>
                  <a:srgbClr val="FF0000"/>
                </a:solidFill>
              </a:rPr>
              <a:t>1959 Fidel Castro leads a Communist Revolution in Cuba</a:t>
            </a:r>
            <a:endParaRPr lang="en-US" b="1" dirty="0">
              <a:solidFill>
                <a:srgbClr val="FF0000"/>
              </a:solidFill>
            </a:endParaRPr>
          </a:p>
        </p:txBody>
      </p:sp>
      <p:pic>
        <p:nvPicPr>
          <p:cNvPr id="19458" name="Content Placeholder 3" descr="OF016655.jpg"/>
          <p:cNvPicPr>
            <a:picLocks noGrp="1" noChangeAspect="1"/>
          </p:cNvPicPr>
          <p:nvPr>
            <p:ph idx="1"/>
          </p:nvPr>
        </p:nvPicPr>
        <p:blipFill>
          <a:blip r:embed="rId2"/>
          <a:srcRect/>
          <a:stretch>
            <a:fillRect/>
          </a:stretch>
        </p:blipFill>
        <p:spPr>
          <a:xfrm>
            <a:off x="2133600" y="1752600"/>
            <a:ext cx="3276600" cy="4868863"/>
          </a:xfr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3" descr="2186626027_d68096b22e.jpg"/>
          <p:cNvPicPr>
            <a:picLocks noChangeAspect="1"/>
          </p:cNvPicPr>
          <p:nvPr/>
        </p:nvPicPr>
        <p:blipFill>
          <a:blip r:embed="rId2"/>
          <a:srcRect/>
          <a:stretch>
            <a:fillRect/>
          </a:stretch>
        </p:blipFill>
        <p:spPr bwMode="auto">
          <a:xfrm>
            <a:off x="762000" y="762000"/>
            <a:ext cx="7985125"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b="1" smtClean="0"/>
              <a:t>Booby Traps</a:t>
            </a:r>
          </a:p>
        </p:txBody>
      </p:sp>
      <p:pic>
        <p:nvPicPr>
          <p:cNvPr id="84994" name="Content Placeholder 3" descr="6a00d83455adbe69e200e54f34f93b8833-500wi.jpg"/>
          <p:cNvPicPr>
            <a:picLocks noGrp="1" noChangeAspect="1"/>
          </p:cNvPicPr>
          <p:nvPr>
            <p:ph idx="1"/>
          </p:nvPr>
        </p:nvPicPr>
        <p:blipFill>
          <a:blip r:embed="rId2"/>
          <a:srcRect/>
          <a:stretch>
            <a:fillRect/>
          </a:stretch>
        </p:blipFill>
        <p:spPr>
          <a:xfrm>
            <a:off x="2874963" y="1600200"/>
            <a:ext cx="3394075" cy="4525963"/>
          </a:xfr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Content Placeholder 3" descr="2004750050085120685LTKhEx_fs.jpg"/>
          <p:cNvPicPr>
            <a:picLocks noGrp="1" noChangeAspect="1"/>
          </p:cNvPicPr>
          <p:nvPr>
            <p:ph idx="4294967295"/>
          </p:nvPr>
        </p:nvPicPr>
        <p:blipFill>
          <a:blip r:embed="rId2"/>
          <a:srcRect/>
          <a:stretch>
            <a:fillRect/>
          </a:stretch>
        </p:blipFill>
        <p:spPr>
          <a:xfrm>
            <a:off x="762000" y="533400"/>
            <a:ext cx="8129588" cy="6096000"/>
          </a:xfr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r>
              <a:rPr lang="en-US" b="1" smtClean="0"/>
              <a:t>Tunnels </a:t>
            </a:r>
          </a:p>
        </p:txBody>
      </p:sp>
      <p:pic>
        <p:nvPicPr>
          <p:cNvPr id="87042" name="Content Placeholder 3" descr="bunker-op-coburg.jpg"/>
          <p:cNvPicPr>
            <a:picLocks noGrp="1" noChangeAspect="1"/>
          </p:cNvPicPr>
          <p:nvPr>
            <p:ph idx="1"/>
          </p:nvPr>
        </p:nvPicPr>
        <p:blipFill>
          <a:blip r:embed="rId2"/>
          <a:srcRect/>
          <a:stretch>
            <a:fillRect/>
          </a:stretch>
        </p:blipFill>
        <p:spPr>
          <a:xfrm>
            <a:off x="1133475" y="1600200"/>
            <a:ext cx="6877050" cy="4525963"/>
          </a:xfr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Content Placeholder 3" descr="tunnel2-sm.jpg"/>
          <p:cNvPicPr>
            <a:picLocks noGrp="1" noChangeAspect="1"/>
          </p:cNvPicPr>
          <p:nvPr>
            <p:ph idx="4294967295"/>
          </p:nvPr>
        </p:nvPicPr>
        <p:blipFill>
          <a:blip r:embed="rId2"/>
          <a:srcRect/>
          <a:stretch>
            <a:fillRect/>
          </a:stretch>
        </p:blipFill>
        <p:spPr>
          <a:xfrm>
            <a:off x="1981200" y="381000"/>
            <a:ext cx="4114800" cy="6134100"/>
          </a:xfr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Content Placeholder 3" descr="CuChiTunnels.jpg"/>
          <p:cNvPicPr>
            <a:picLocks noGrp="1" noChangeAspect="1"/>
          </p:cNvPicPr>
          <p:nvPr>
            <p:ph idx="4294967295"/>
          </p:nvPr>
        </p:nvPicPr>
        <p:blipFill>
          <a:blip r:embed="rId2"/>
          <a:srcRect/>
          <a:stretch>
            <a:fillRect/>
          </a:stretch>
        </p:blipFill>
        <p:spPr>
          <a:xfrm>
            <a:off x="838200" y="990600"/>
            <a:ext cx="7567613" cy="5105400"/>
          </a:xfr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1" descr="tunnel5.jpg"/>
          <p:cNvPicPr>
            <a:picLocks noChangeAspect="1"/>
          </p:cNvPicPr>
          <p:nvPr/>
        </p:nvPicPr>
        <p:blipFill>
          <a:blip r:embed="rId2"/>
          <a:srcRect/>
          <a:stretch>
            <a:fillRect/>
          </a:stretch>
        </p:blipFill>
        <p:spPr bwMode="auto">
          <a:xfrm>
            <a:off x="457200" y="609600"/>
            <a:ext cx="8151813" cy="5334000"/>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Content Placeholder 3" descr="cbu97.jpg"/>
          <p:cNvPicPr>
            <a:picLocks noGrp="1" noChangeAspect="1"/>
          </p:cNvPicPr>
          <p:nvPr>
            <p:ph idx="4294967295"/>
          </p:nvPr>
        </p:nvPicPr>
        <p:blipFill>
          <a:blip r:embed="rId2"/>
          <a:srcRect/>
          <a:stretch>
            <a:fillRect/>
          </a:stretch>
        </p:blipFill>
        <p:spPr>
          <a:xfrm>
            <a:off x="1219200" y="609600"/>
            <a:ext cx="6191250" cy="5943600"/>
          </a:xfr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457200" y="274638"/>
            <a:ext cx="8229600" cy="868362"/>
          </a:xfrm>
        </p:spPr>
        <p:txBody>
          <a:bodyPr/>
          <a:lstStyle/>
          <a:p>
            <a:r>
              <a:rPr lang="en-US" b="1" smtClean="0">
                <a:solidFill>
                  <a:srgbClr val="008000"/>
                </a:solidFill>
              </a:rPr>
              <a:t>Operation Rolling Thunder</a:t>
            </a:r>
          </a:p>
        </p:txBody>
      </p:sp>
      <p:pic>
        <p:nvPicPr>
          <p:cNvPr id="92162" name="Content Placeholder 3" descr="AP40G8.jpg"/>
          <p:cNvPicPr>
            <a:picLocks noGrp="1" noChangeAspect="1"/>
          </p:cNvPicPr>
          <p:nvPr>
            <p:ph idx="1"/>
          </p:nvPr>
        </p:nvPicPr>
        <p:blipFill>
          <a:blip r:embed="rId2"/>
          <a:srcRect/>
          <a:stretch>
            <a:fillRect/>
          </a:stretch>
        </p:blipFill>
        <p:spPr>
          <a:xfrm>
            <a:off x="533400" y="1066800"/>
            <a:ext cx="8266113" cy="5638800"/>
          </a:xfr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3"/>
          <p:cNvSpPr>
            <a:spLocks noGrp="1"/>
          </p:cNvSpPr>
          <p:nvPr>
            <p:ph type="title"/>
          </p:nvPr>
        </p:nvSpPr>
        <p:spPr/>
        <p:txBody>
          <a:bodyPr/>
          <a:lstStyle/>
          <a:p>
            <a:r>
              <a:rPr lang="en-US" b="1" smtClean="0">
                <a:solidFill>
                  <a:srgbClr val="008000"/>
                </a:solidFill>
              </a:rPr>
              <a:t>Doves </a:t>
            </a:r>
            <a:r>
              <a:rPr lang="en-US" b="1" smtClean="0"/>
              <a:t>vs. </a:t>
            </a:r>
            <a:r>
              <a:rPr lang="en-US" b="1" smtClean="0">
                <a:solidFill>
                  <a:srgbClr val="FF0000"/>
                </a:solidFill>
              </a:rPr>
              <a:t>Hawks</a:t>
            </a:r>
            <a:endParaRPr lang="en-US" b="1" smtClean="0">
              <a:solidFill>
                <a:srgbClr val="008000"/>
              </a:solidFill>
            </a:endParaRPr>
          </a:p>
        </p:txBody>
      </p:sp>
      <p:pic>
        <p:nvPicPr>
          <p:cNvPr id="93186" name="Content Placeholder 6" descr="doves.bmp"/>
          <p:cNvPicPr>
            <a:picLocks noGrp="1" noChangeAspect="1"/>
          </p:cNvPicPr>
          <p:nvPr>
            <p:ph sz="half" idx="1"/>
          </p:nvPr>
        </p:nvPicPr>
        <p:blipFill>
          <a:blip r:embed="rId2"/>
          <a:srcRect/>
          <a:stretch>
            <a:fillRect/>
          </a:stretch>
        </p:blipFill>
        <p:spPr>
          <a:xfrm>
            <a:off x="457200" y="1524000"/>
            <a:ext cx="4398963" cy="3733800"/>
          </a:xfrm>
        </p:spPr>
      </p:pic>
      <p:pic>
        <p:nvPicPr>
          <p:cNvPr id="93187" name="Content Placeholder 7" descr="EF002732.jpg"/>
          <p:cNvPicPr>
            <a:picLocks noGrp="1" noChangeAspect="1"/>
          </p:cNvPicPr>
          <p:nvPr>
            <p:ph sz="half" idx="2"/>
          </p:nvPr>
        </p:nvPicPr>
        <p:blipFill>
          <a:blip r:embed="rId3"/>
          <a:srcRect/>
          <a:stretch>
            <a:fillRect/>
          </a:stretch>
        </p:blipFill>
        <p:spPr>
          <a:xfrm>
            <a:off x="5410200" y="1600200"/>
            <a:ext cx="3098800" cy="46482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solidFill>
                  <a:srgbClr val="FF0000"/>
                </a:solidFill>
              </a:rPr>
              <a:t>Bay of Pigs failed invasion-</a:t>
            </a:r>
            <a:r>
              <a:rPr lang="en-US" b="1" dirty="0" smtClean="0">
                <a:solidFill>
                  <a:srgbClr val="0000CC"/>
                </a:solidFill>
              </a:rPr>
              <a:t> 200 killed 1,200 captured</a:t>
            </a:r>
            <a:endParaRPr lang="en-US" b="1" dirty="0">
              <a:solidFill>
                <a:srgbClr val="FF0000"/>
              </a:solidFill>
            </a:endParaRPr>
          </a:p>
        </p:txBody>
      </p:sp>
      <p:pic>
        <p:nvPicPr>
          <p:cNvPr id="20482" name="Content Placeholder 3" descr="bay-of-pigs.jpg"/>
          <p:cNvPicPr>
            <a:picLocks noGrp="1" noChangeAspect="1"/>
          </p:cNvPicPr>
          <p:nvPr>
            <p:ph idx="1"/>
          </p:nvPr>
        </p:nvPicPr>
        <p:blipFill>
          <a:blip r:embed="rId2"/>
          <a:srcRect/>
          <a:stretch>
            <a:fillRect/>
          </a:stretch>
        </p:blipFill>
        <p:spPr>
          <a:xfrm>
            <a:off x="1981200" y="1524000"/>
            <a:ext cx="5186363" cy="5029200"/>
          </a:xfr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solidFill>
                  <a:srgbClr val="0000CC"/>
                </a:solidFill>
              </a:rPr>
              <a:t>Stop The Draft Week</a:t>
            </a:r>
            <a:br>
              <a:rPr lang="en-US" b="1" dirty="0" smtClean="0">
                <a:solidFill>
                  <a:srgbClr val="0000CC"/>
                </a:solidFill>
              </a:rPr>
            </a:br>
            <a:r>
              <a:rPr lang="en-US" b="1" dirty="0" smtClean="0">
                <a:solidFill>
                  <a:srgbClr val="FF0000"/>
                </a:solidFill>
              </a:rPr>
              <a:t>October 16-22</a:t>
            </a:r>
            <a:r>
              <a:rPr lang="en-US" b="1" smtClean="0">
                <a:solidFill>
                  <a:srgbClr val="FF0000"/>
                </a:solidFill>
              </a:rPr>
              <a:t>, 1967- </a:t>
            </a:r>
            <a:r>
              <a:rPr lang="en-US" b="1" smtClean="0">
                <a:solidFill>
                  <a:srgbClr val="008000"/>
                </a:solidFill>
              </a:rPr>
              <a:t>“Unjust War”</a:t>
            </a:r>
            <a:endParaRPr lang="en-US" b="1" dirty="0">
              <a:solidFill>
                <a:srgbClr val="0000CC"/>
              </a:solidFill>
            </a:endParaRPr>
          </a:p>
        </p:txBody>
      </p:sp>
      <p:sp>
        <p:nvSpPr>
          <p:cNvPr id="94210" name="Content Placeholder 2"/>
          <p:cNvSpPr>
            <a:spLocks noGrp="1"/>
          </p:cNvSpPr>
          <p:nvPr>
            <p:ph idx="1"/>
          </p:nvPr>
        </p:nvSpPr>
        <p:spPr>
          <a:xfrm>
            <a:off x="457200" y="1524000"/>
            <a:ext cx="8229600" cy="5029200"/>
          </a:xfrm>
        </p:spPr>
        <p:txBody>
          <a:bodyPr/>
          <a:lstStyle/>
          <a:p>
            <a:pPr algn="ctr"/>
            <a:r>
              <a:rPr lang="en-US" b="1" smtClean="0"/>
              <a:t>50,000+ March on Washington , D.C.</a:t>
            </a:r>
          </a:p>
        </p:txBody>
      </p:sp>
      <p:pic>
        <p:nvPicPr>
          <p:cNvPr id="94211" name="Picture 3" descr="flower.bmp"/>
          <p:cNvPicPr>
            <a:picLocks noChangeAspect="1"/>
          </p:cNvPicPr>
          <p:nvPr/>
        </p:nvPicPr>
        <p:blipFill>
          <a:blip r:embed="rId2"/>
          <a:srcRect/>
          <a:stretch>
            <a:fillRect/>
          </a:stretch>
        </p:blipFill>
        <p:spPr bwMode="auto">
          <a:xfrm>
            <a:off x="5105400" y="4449763"/>
            <a:ext cx="3505200" cy="2238375"/>
          </a:xfrm>
          <a:prstGeom prst="rect">
            <a:avLst/>
          </a:prstGeom>
          <a:noFill/>
          <a:ln w="9525">
            <a:noFill/>
            <a:miter lim="800000"/>
            <a:headEnd/>
            <a:tailEnd/>
          </a:ln>
        </p:spPr>
      </p:pic>
      <p:pic>
        <p:nvPicPr>
          <p:cNvPr id="94212" name="Picture 4" descr="march_on_washington.jpg"/>
          <p:cNvPicPr>
            <a:picLocks noChangeAspect="1"/>
          </p:cNvPicPr>
          <p:nvPr/>
        </p:nvPicPr>
        <p:blipFill>
          <a:blip r:embed="rId3"/>
          <a:srcRect/>
          <a:stretch>
            <a:fillRect/>
          </a:stretch>
        </p:blipFill>
        <p:spPr bwMode="auto">
          <a:xfrm>
            <a:off x="457200" y="2209800"/>
            <a:ext cx="3109913" cy="3962400"/>
          </a:xfrm>
          <a:prstGeom prst="rect">
            <a:avLst/>
          </a:prstGeom>
          <a:noFill/>
          <a:ln w="9525">
            <a:noFill/>
            <a:miter lim="800000"/>
            <a:headEnd/>
            <a:tailEnd/>
          </a:ln>
        </p:spPr>
      </p:pic>
      <p:pic>
        <p:nvPicPr>
          <p:cNvPr id="94213" name="Picture 5" descr="vietnam_1967.jpg"/>
          <p:cNvPicPr>
            <a:picLocks noChangeAspect="1"/>
          </p:cNvPicPr>
          <p:nvPr/>
        </p:nvPicPr>
        <p:blipFill>
          <a:blip r:embed="rId4"/>
          <a:srcRect/>
          <a:stretch>
            <a:fillRect/>
          </a:stretch>
        </p:blipFill>
        <p:spPr bwMode="auto">
          <a:xfrm>
            <a:off x="5105400" y="2133600"/>
            <a:ext cx="3279775" cy="2181225"/>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b="1" smtClean="0"/>
              <a:t>The Television War</a:t>
            </a:r>
          </a:p>
        </p:txBody>
      </p:sp>
      <p:sp>
        <p:nvSpPr>
          <p:cNvPr id="3" name="Content Placeholder 2"/>
          <p:cNvSpPr>
            <a:spLocks noGrp="1"/>
          </p:cNvSpPr>
          <p:nvPr>
            <p:ph idx="1"/>
          </p:nvPr>
        </p:nvSpPr>
        <p:spPr>
          <a:xfrm>
            <a:off x="457200" y="1295400"/>
            <a:ext cx="8229600" cy="4830763"/>
          </a:xfrm>
        </p:spPr>
        <p:txBody>
          <a:bodyPr/>
          <a:lstStyle/>
          <a:p>
            <a:r>
              <a:rPr lang="en-US" b="1" smtClean="0"/>
              <a:t>Each night the TV news gave </a:t>
            </a:r>
            <a:r>
              <a:rPr lang="en-US" b="1" u="sng" smtClean="0">
                <a:solidFill>
                  <a:srgbClr val="FF0000"/>
                </a:solidFill>
              </a:rPr>
              <a:t>Body Counts</a:t>
            </a:r>
            <a:r>
              <a:rPr lang="en-US" b="1" smtClean="0"/>
              <a:t>, how many American died that day</a:t>
            </a:r>
            <a:r>
              <a:rPr lang="en-US" b="1" smtClean="0">
                <a:solidFill>
                  <a:srgbClr val="FF0000"/>
                </a:solidFill>
              </a:rPr>
              <a:t>. The war becomes more unpopular.</a:t>
            </a:r>
          </a:p>
          <a:p>
            <a:r>
              <a:rPr lang="en-US" b="1" smtClean="0"/>
              <a:t>As more died, </a:t>
            </a:r>
            <a:r>
              <a:rPr lang="en-US" b="1" smtClean="0">
                <a:solidFill>
                  <a:srgbClr val="008000"/>
                </a:solidFill>
              </a:rPr>
              <a:t>LBJ drafted more, </a:t>
            </a:r>
            <a:r>
              <a:rPr lang="en-US" b="1" smtClean="0"/>
              <a:t>saying there was </a:t>
            </a:r>
            <a:r>
              <a:rPr lang="en-US" b="1" smtClean="0">
                <a:solidFill>
                  <a:srgbClr val="0000CC"/>
                </a:solidFill>
              </a:rPr>
              <a:t>“Light at the end of the tunnel”, </a:t>
            </a:r>
            <a:r>
              <a:rPr lang="en-US" b="1" smtClean="0"/>
              <a:t>meaning the war was almost over and we were winning.</a:t>
            </a:r>
          </a:p>
          <a:p>
            <a:r>
              <a:rPr lang="en-US" b="1" smtClean="0"/>
              <a:t>That </a:t>
            </a:r>
            <a:r>
              <a:rPr lang="en-US" b="1" smtClean="0">
                <a:solidFill>
                  <a:srgbClr val="008000"/>
                </a:solidFill>
              </a:rPr>
              <a:t>LBJ and the Military </a:t>
            </a:r>
            <a:r>
              <a:rPr lang="en-US" b="1" smtClean="0"/>
              <a:t>were lying became clear in </a:t>
            </a:r>
            <a:r>
              <a:rPr lang="en-US" b="1" smtClean="0">
                <a:solidFill>
                  <a:srgbClr val="FF0000"/>
                </a:solidFill>
              </a:rPr>
              <a:t>January of 1968.</a:t>
            </a:r>
            <a:endParaRPr lang="en-US" b="1" smtClean="0"/>
          </a:p>
          <a:p>
            <a:endParaRPr lang="en-US" b="1" smtClean="0">
              <a:solidFill>
                <a:srgbClr val="0000CC"/>
              </a:solidFill>
            </a:endParaRPr>
          </a:p>
          <a:p>
            <a:endParaRPr lang="en-US"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b="1" smtClean="0"/>
              <a:t>The Television War</a:t>
            </a:r>
          </a:p>
        </p:txBody>
      </p:sp>
      <p:sp>
        <p:nvSpPr>
          <p:cNvPr id="3" name="Content Placeholder 2"/>
          <p:cNvSpPr>
            <a:spLocks noGrp="1"/>
          </p:cNvSpPr>
          <p:nvPr>
            <p:ph idx="1"/>
          </p:nvPr>
        </p:nvSpPr>
        <p:spPr>
          <a:xfrm>
            <a:off x="457200" y="1295400"/>
            <a:ext cx="8229600" cy="5029200"/>
          </a:xfrm>
        </p:spPr>
        <p:txBody>
          <a:bodyPr rtlCol="0">
            <a:normAutofit lnSpcReduction="10000"/>
          </a:bodyPr>
          <a:lstStyle/>
          <a:p>
            <a:pPr fontAlgn="auto">
              <a:spcAft>
                <a:spcPts val="0"/>
              </a:spcAft>
              <a:buFont typeface="Arial" pitchFamily="34" charset="0"/>
              <a:buChar char="•"/>
              <a:defRPr/>
            </a:pPr>
            <a:r>
              <a:rPr lang="en-US" b="1" dirty="0" smtClean="0">
                <a:solidFill>
                  <a:srgbClr val="FF0000"/>
                </a:solidFill>
              </a:rPr>
              <a:t>January 1968-</a:t>
            </a:r>
            <a:r>
              <a:rPr lang="en-US" b="1" dirty="0" smtClean="0"/>
              <a:t> Every major city in South Vietnam was attacked by </a:t>
            </a:r>
            <a:r>
              <a:rPr lang="en-US" b="1" dirty="0" smtClean="0">
                <a:solidFill>
                  <a:srgbClr val="008000"/>
                </a:solidFill>
              </a:rPr>
              <a:t>NVA </a:t>
            </a:r>
            <a:r>
              <a:rPr lang="en-US" b="1" dirty="0" smtClean="0"/>
              <a:t>and </a:t>
            </a:r>
            <a:r>
              <a:rPr lang="en-US" b="1" dirty="0" smtClean="0">
                <a:solidFill>
                  <a:srgbClr val="FF0000"/>
                </a:solidFill>
              </a:rPr>
              <a:t>VC </a:t>
            </a:r>
            <a:r>
              <a:rPr lang="en-US" b="1" dirty="0" smtClean="0"/>
              <a:t>in what was called the </a:t>
            </a:r>
            <a:r>
              <a:rPr lang="en-US" b="1" dirty="0" err="1" smtClean="0">
                <a:solidFill>
                  <a:srgbClr val="0000CC"/>
                </a:solidFill>
              </a:rPr>
              <a:t>Tet</a:t>
            </a:r>
            <a:r>
              <a:rPr lang="en-US" b="1" dirty="0" smtClean="0">
                <a:solidFill>
                  <a:srgbClr val="0000CC"/>
                </a:solidFill>
              </a:rPr>
              <a:t> Offensive.</a:t>
            </a:r>
          </a:p>
          <a:p>
            <a:pPr fontAlgn="auto">
              <a:spcAft>
                <a:spcPts val="0"/>
              </a:spcAft>
              <a:buFont typeface="Arial" pitchFamily="34" charset="0"/>
              <a:buChar char="•"/>
              <a:defRPr/>
            </a:pPr>
            <a:r>
              <a:rPr lang="en-US" b="1" dirty="0" smtClean="0"/>
              <a:t>These attacks were </a:t>
            </a:r>
            <a:r>
              <a:rPr lang="en-US" b="1" dirty="0" smtClean="0">
                <a:solidFill>
                  <a:srgbClr val="FF0000"/>
                </a:solidFill>
              </a:rPr>
              <a:t>televised </a:t>
            </a:r>
            <a:r>
              <a:rPr lang="en-US" b="1" dirty="0" smtClean="0"/>
              <a:t>and proved to be a </a:t>
            </a:r>
            <a:r>
              <a:rPr lang="en-US" b="1" dirty="0" smtClean="0">
                <a:solidFill>
                  <a:srgbClr val="0000CC"/>
                </a:solidFill>
              </a:rPr>
              <a:t>psychological victory, </a:t>
            </a:r>
            <a:r>
              <a:rPr lang="en-US" b="1" dirty="0" smtClean="0">
                <a:solidFill>
                  <a:srgbClr val="FF0000"/>
                </a:solidFill>
              </a:rPr>
              <a:t>not a military victory, </a:t>
            </a:r>
            <a:r>
              <a:rPr lang="en-US" b="1" u="sng" dirty="0" smtClean="0">
                <a:solidFill>
                  <a:srgbClr val="008000"/>
                </a:solidFill>
              </a:rPr>
              <a:t>because most Americans saw we were not winning the war!  </a:t>
            </a:r>
            <a:r>
              <a:rPr lang="en-US" b="1" dirty="0" smtClean="0">
                <a:solidFill>
                  <a:srgbClr val="FF0000"/>
                </a:solidFill>
              </a:rPr>
              <a:t>They had been lied to.</a:t>
            </a:r>
          </a:p>
          <a:p>
            <a:pPr fontAlgn="auto">
              <a:spcAft>
                <a:spcPts val="0"/>
              </a:spcAft>
              <a:buFont typeface="Arial" pitchFamily="34" charset="0"/>
              <a:buChar char="•"/>
              <a:defRPr/>
            </a:pPr>
            <a:r>
              <a:rPr lang="en-US" b="1" dirty="0" smtClean="0"/>
              <a:t>Two months later </a:t>
            </a:r>
            <a:r>
              <a:rPr lang="en-US" b="1" dirty="0" smtClean="0">
                <a:solidFill>
                  <a:srgbClr val="008000"/>
                </a:solidFill>
              </a:rPr>
              <a:t>LBJ </a:t>
            </a:r>
            <a:r>
              <a:rPr lang="en-US" b="1" dirty="0" smtClean="0"/>
              <a:t>announced </a:t>
            </a:r>
            <a:r>
              <a:rPr lang="en-US" b="1" u="sng" dirty="0" smtClean="0">
                <a:solidFill>
                  <a:srgbClr val="FF0000"/>
                </a:solidFill>
              </a:rPr>
              <a:t>he would not run for another term as president.</a:t>
            </a:r>
            <a:endParaRPr lang="en-US" b="1" u="sng"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b="1" smtClean="0">
                <a:solidFill>
                  <a:srgbClr val="FF0000"/>
                </a:solidFill>
              </a:rPr>
              <a:t>Tet Offensive January 1968</a:t>
            </a:r>
          </a:p>
        </p:txBody>
      </p:sp>
      <p:pic>
        <p:nvPicPr>
          <p:cNvPr id="97282" name="Content Placeholder 3" descr="Tet-Offensive-Map.jpg"/>
          <p:cNvPicPr>
            <a:picLocks noGrp="1" noChangeAspect="1"/>
          </p:cNvPicPr>
          <p:nvPr>
            <p:ph idx="1"/>
          </p:nvPr>
        </p:nvPicPr>
        <p:blipFill>
          <a:blip r:embed="rId2"/>
          <a:srcRect/>
          <a:stretch>
            <a:fillRect/>
          </a:stretch>
        </p:blipFill>
        <p:spPr>
          <a:xfrm>
            <a:off x="2362200" y="1295400"/>
            <a:ext cx="3886200" cy="5275263"/>
          </a:xfr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Content Placeholder 3" descr="warpoll4.jpg"/>
          <p:cNvPicPr>
            <a:picLocks noGrp="1" noChangeAspect="1"/>
          </p:cNvPicPr>
          <p:nvPr>
            <p:ph idx="4294967295"/>
          </p:nvPr>
        </p:nvPicPr>
        <p:blipFill>
          <a:blip r:embed="rId2"/>
          <a:srcRect/>
          <a:stretch>
            <a:fillRect/>
          </a:stretch>
        </p:blipFill>
        <p:spPr>
          <a:xfrm>
            <a:off x="152400" y="163513"/>
            <a:ext cx="8763000" cy="6465887"/>
          </a:xfr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3"/>
          <p:cNvSpPr>
            <a:spLocks noGrp="1"/>
          </p:cNvSpPr>
          <p:nvPr>
            <p:ph type="title"/>
          </p:nvPr>
        </p:nvSpPr>
        <p:spPr/>
        <p:txBody>
          <a:bodyPr/>
          <a:lstStyle/>
          <a:p>
            <a:r>
              <a:rPr lang="en-US" b="1" smtClean="0">
                <a:solidFill>
                  <a:srgbClr val="FF0000"/>
                </a:solidFill>
              </a:rPr>
              <a:t>Nixon and The Vietnam War</a:t>
            </a:r>
          </a:p>
        </p:txBody>
      </p:sp>
      <p:sp>
        <p:nvSpPr>
          <p:cNvPr id="5" name="Content Placeholder 4"/>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b="1" dirty="0" smtClean="0"/>
              <a:t>Richard Nixon </a:t>
            </a:r>
            <a:r>
              <a:rPr lang="en-US" b="1" u="sng" dirty="0" smtClean="0">
                <a:solidFill>
                  <a:srgbClr val="0000CC"/>
                </a:solidFill>
              </a:rPr>
              <a:t>wanted the South Vietnamese to take over the fighting, he called this </a:t>
            </a:r>
            <a:r>
              <a:rPr lang="en-US" b="1" dirty="0" err="1" smtClean="0">
                <a:solidFill>
                  <a:srgbClr val="FF0000"/>
                </a:solidFill>
              </a:rPr>
              <a:t>Vietnamization</a:t>
            </a:r>
            <a:r>
              <a:rPr lang="en-US" b="1" dirty="0" smtClean="0"/>
              <a:t>.</a:t>
            </a:r>
          </a:p>
          <a:p>
            <a:pPr fontAlgn="auto">
              <a:spcAft>
                <a:spcPts val="0"/>
              </a:spcAft>
              <a:buFont typeface="Arial" pitchFamily="34" charset="0"/>
              <a:buChar char="•"/>
              <a:defRPr/>
            </a:pPr>
            <a:r>
              <a:rPr lang="en-US" b="1" dirty="0" smtClean="0"/>
              <a:t>He promised to greatly reduce the number of U.S. soldiers in Vietnam.-</a:t>
            </a:r>
          </a:p>
          <a:p>
            <a:pPr fontAlgn="auto">
              <a:spcAft>
                <a:spcPts val="0"/>
              </a:spcAft>
              <a:buFont typeface="Arial" pitchFamily="34" charset="0"/>
              <a:buChar char="•"/>
              <a:defRPr/>
            </a:pPr>
            <a:r>
              <a:rPr lang="en-US" b="1" dirty="0" smtClean="0">
                <a:solidFill>
                  <a:srgbClr val="008000"/>
                </a:solidFill>
              </a:rPr>
              <a:t>1969-550,000+         </a:t>
            </a:r>
            <a:r>
              <a:rPr lang="en-US" b="1" dirty="0" smtClean="0">
                <a:solidFill>
                  <a:srgbClr val="FF0000"/>
                </a:solidFill>
              </a:rPr>
              <a:t>1972-25,000+</a:t>
            </a:r>
          </a:p>
          <a:p>
            <a:pPr fontAlgn="auto">
              <a:spcAft>
                <a:spcPts val="0"/>
              </a:spcAft>
              <a:buFont typeface="Arial" pitchFamily="34" charset="0"/>
              <a:buChar char="•"/>
              <a:defRPr/>
            </a:pPr>
            <a:r>
              <a:rPr lang="en-US" b="1" dirty="0" smtClean="0"/>
              <a:t>He angers many Americans when he orders attacks of </a:t>
            </a:r>
            <a:r>
              <a:rPr lang="en-US" b="1" dirty="0" smtClean="0">
                <a:solidFill>
                  <a:srgbClr val="008000"/>
                </a:solidFill>
              </a:rPr>
              <a:t>Cambodia </a:t>
            </a:r>
            <a:r>
              <a:rPr lang="en-US" b="1" dirty="0" smtClean="0"/>
              <a:t>and </a:t>
            </a:r>
            <a:r>
              <a:rPr lang="en-US" b="1" dirty="0" smtClean="0">
                <a:solidFill>
                  <a:srgbClr val="FF0000"/>
                </a:solidFill>
              </a:rPr>
              <a:t>Laos-</a:t>
            </a:r>
            <a:r>
              <a:rPr lang="en-US" b="1" dirty="0" smtClean="0">
                <a:solidFill>
                  <a:srgbClr val="0000CC"/>
                </a:solidFill>
              </a:rPr>
              <a:t> Ho Chi Minh Trail-</a:t>
            </a:r>
            <a:r>
              <a:rPr lang="en-US" b="1" dirty="0" smtClean="0">
                <a:solidFill>
                  <a:srgbClr val="FF0000"/>
                </a:solidFill>
              </a:rPr>
              <a:t>Supply line to VC</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rtlCol="0">
            <a:normAutofit fontScale="90000"/>
          </a:bodyPr>
          <a:lstStyle/>
          <a:p>
            <a:pPr fontAlgn="auto">
              <a:spcAft>
                <a:spcPts val="0"/>
              </a:spcAft>
              <a:defRPr/>
            </a:pPr>
            <a:r>
              <a:rPr lang="en-US" b="1" dirty="0" smtClean="0">
                <a:solidFill>
                  <a:srgbClr val="008000"/>
                </a:solidFill>
              </a:rPr>
              <a:t>Ho Chi Minh Trail</a:t>
            </a:r>
            <a:endParaRPr lang="en-US" b="1" dirty="0">
              <a:solidFill>
                <a:srgbClr val="008000"/>
              </a:solidFill>
            </a:endParaRPr>
          </a:p>
        </p:txBody>
      </p:sp>
      <p:pic>
        <p:nvPicPr>
          <p:cNvPr id="100354" name="Content Placeholder 3" descr="HoChiMinhTrailMap.jpg"/>
          <p:cNvPicPr>
            <a:picLocks noGrp="1" noChangeAspect="1"/>
          </p:cNvPicPr>
          <p:nvPr>
            <p:ph idx="1"/>
          </p:nvPr>
        </p:nvPicPr>
        <p:blipFill>
          <a:blip r:embed="rId2"/>
          <a:srcRect/>
          <a:stretch>
            <a:fillRect/>
          </a:stretch>
        </p:blipFill>
        <p:spPr>
          <a:xfrm>
            <a:off x="2590800" y="1011238"/>
            <a:ext cx="3657600" cy="5846762"/>
          </a:xfr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b="1" smtClean="0">
                <a:solidFill>
                  <a:srgbClr val="008000"/>
                </a:solidFill>
              </a:rPr>
              <a:t>Kent St. Killings</a:t>
            </a:r>
          </a:p>
        </p:txBody>
      </p:sp>
      <p:sp>
        <p:nvSpPr>
          <p:cNvPr id="3" name="Content Placeholder 2"/>
          <p:cNvSpPr>
            <a:spLocks noGrp="1"/>
          </p:cNvSpPr>
          <p:nvPr>
            <p:ph idx="1"/>
          </p:nvPr>
        </p:nvSpPr>
        <p:spPr/>
        <p:txBody>
          <a:bodyPr/>
          <a:lstStyle/>
          <a:p>
            <a:r>
              <a:rPr lang="en-US" b="1" smtClean="0"/>
              <a:t>The invasions of </a:t>
            </a:r>
            <a:r>
              <a:rPr lang="en-US" b="1" smtClean="0">
                <a:solidFill>
                  <a:srgbClr val="FF0000"/>
                </a:solidFill>
              </a:rPr>
              <a:t>Cambodia </a:t>
            </a:r>
            <a:r>
              <a:rPr lang="en-US" b="1" smtClean="0"/>
              <a:t>and </a:t>
            </a:r>
            <a:r>
              <a:rPr lang="en-US" b="1" smtClean="0">
                <a:solidFill>
                  <a:srgbClr val="008000"/>
                </a:solidFill>
              </a:rPr>
              <a:t>Laos </a:t>
            </a:r>
            <a:r>
              <a:rPr lang="en-US" b="1" smtClean="0"/>
              <a:t>led to protests on college campuses around the nation.</a:t>
            </a:r>
          </a:p>
          <a:p>
            <a:r>
              <a:rPr lang="en-US" b="1" smtClean="0"/>
              <a:t>In Ohio, </a:t>
            </a:r>
            <a:r>
              <a:rPr lang="en-US" b="1" smtClean="0">
                <a:solidFill>
                  <a:srgbClr val="FF0000"/>
                </a:solidFill>
              </a:rPr>
              <a:t>4 students were killed</a:t>
            </a:r>
            <a:r>
              <a:rPr lang="en-US" b="1" smtClean="0"/>
              <a:t> by National Guard Troops sent to stop the protests.</a:t>
            </a:r>
          </a:p>
          <a:p>
            <a:endParaRPr lang="en-US"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b="1" smtClean="0"/>
              <a:t>May 4, 1970</a:t>
            </a:r>
          </a:p>
        </p:txBody>
      </p:sp>
      <p:pic>
        <p:nvPicPr>
          <p:cNvPr id="102402" name="Content Placeholder 3" descr="KentState.jpg"/>
          <p:cNvPicPr>
            <a:picLocks noGrp="1" noChangeAspect="1"/>
          </p:cNvPicPr>
          <p:nvPr>
            <p:ph idx="1"/>
          </p:nvPr>
        </p:nvPicPr>
        <p:blipFill>
          <a:blip r:embed="rId2"/>
          <a:srcRect/>
          <a:stretch>
            <a:fillRect/>
          </a:stretch>
        </p:blipFill>
        <p:spPr>
          <a:xfrm>
            <a:off x="1720850" y="1600200"/>
            <a:ext cx="5702300" cy="4525963"/>
          </a:xfr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rtlCol="0">
            <a:normAutofit fontScale="90000"/>
          </a:bodyPr>
          <a:lstStyle/>
          <a:p>
            <a:pPr fontAlgn="auto">
              <a:spcAft>
                <a:spcPts val="0"/>
              </a:spcAft>
              <a:defRPr/>
            </a:pPr>
            <a:r>
              <a:rPr lang="en-US" b="1" dirty="0" smtClean="0">
                <a:solidFill>
                  <a:srgbClr val="FF0000"/>
                </a:solidFill>
              </a:rPr>
              <a:t>Ohio-</a:t>
            </a:r>
            <a:r>
              <a:rPr lang="en-US" b="1" dirty="0" err="1" smtClean="0">
                <a:solidFill>
                  <a:srgbClr val="008000"/>
                </a:solidFill>
              </a:rPr>
              <a:t>Crosby,</a:t>
            </a:r>
            <a:r>
              <a:rPr lang="en-US" b="1" dirty="0" err="1" smtClean="0">
                <a:solidFill>
                  <a:srgbClr val="0000CC"/>
                </a:solidFill>
              </a:rPr>
              <a:t>Stills,</a:t>
            </a:r>
            <a:r>
              <a:rPr lang="en-US" b="1" dirty="0" err="1" smtClean="0"/>
              <a:t>Nash+</a:t>
            </a:r>
            <a:r>
              <a:rPr lang="en-US" b="1" dirty="0" err="1" smtClean="0">
                <a:solidFill>
                  <a:srgbClr val="FF0000"/>
                </a:solidFill>
              </a:rPr>
              <a:t>Young</a:t>
            </a:r>
            <a:endParaRPr lang="en-US" b="1" dirty="0">
              <a:solidFill>
                <a:srgbClr val="FF0000"/>
              </a:solidFill>
            </a:endParaRPr>
          </a:p>
        </p:txBody>
      </p:sp>
      <p:sp>
        <p:nvSpPr>
          <p:cNvPr id="3" name="Content Placeholder 2"/>
          <p:cNvSpPr>
            <a:spLocks noGrp="1"/>
          </p:cNvSpPr>
          <p:nvPr>
            <p:ph idx="1"/>
          </p:nvPr>
        </p:nvSpPr>
        <p:spPr>
          <a:xfrm>
            <a:off x="457200" y="762000"/>
            <a:ext cx="8229600" cy="5943600"/>
          </a:xfrm>
        </p:spPr>
        <p:txBody>
          <a:bodyPr rtlCol="0">
            <a:normAutofit fontScale="47500" lnSpcReduction="20000"/>
          </a:bodyPr>
          <a:lstStyle/>
          <a:p>
            <a:pPr fontAlgn="auto">
              <a:spcAft>
                <a:spcPts val="0"/>
              </a:spcAft>
              <a:buFont typeface="Arial" pitchFamily="34" charset="0"/>
              <a:buChar char="•"/>
              <a:defRPr/>
            </a:pPr>
            <a:r>
              <a:rPr lang="en-US" dirty="0" smtClean="0"/>
              <a:t>Tin soldiers and Nixon's </a:t>
            </a:r>
            <a:r>
              <a:rPr lang="en-US" dirty="0" err="1" smtClean="0"/>
              <a:t>comin</a:t>
            </a:r>
            <a:r>
              <a:rPr lang="en-US" dirty="0" smtClean="0"/>
              <a:t>'.</a:t>
            </a:r>
            <a:br>
              <a:rPr lang="en-US" dirty="0" smtClean="0"/>
            </a:br>
            <a:r>
              <a:rPr lang="en-US" dirty="0" smtClean="0"/>
              <a:t>We're finally on our own.</a:t>
            </a:r>
            <a:br>
              <a:rPr lang="en-US" dirty="0" smtClean="0"/>
            </a:br>
            <a:r>
              <a:rPr lang="en-US" dirty="0" smtClean="0"/>
              <a:t>This summer I hear the </a:t>
            </a:r>
            <a:r>
              <a:rPr lang="en-US" dirty="0" err="1" smtClean="0"/>
              <a:t>drummin</a:t>
            </a:r>
            <a:r>
              <a:rPr lang="en-US" dirty="0" smtClean="0"/>
              <a:t>'.</a:t>
            </a:r>
            <a:br>
              <a:rPr lang="en-US" dirty="0" smtClean="0"/>
            </a:br>
            <a:r>
              <a:rPr lang="en-US" dirty="0" smtClean="0"/>
              <a:t>Four dead in Ohio.</a:t>
            </a:r>
            <a:br>
              <a:rPr lang="en-US" dirty="0" smtClean="0"/>
            </a:br>
            <a:r>
              <a:rPr lang="en-US" dirty="0" smtClean="0"/>
              <a:t/>
            </a:r>
            <a:br>
              <a:rPr lang="en-US" dirty="0" smtClean="0"/>
            </a:br>
            <a:r>
              <a:rPr lang="en-US" dirty="0" err="1" smtClean="0"/>
              <a:t>Gotta</a:t>
            </a:r>
            <a:r>
              <a:rPr lang="en-US" dirty="0" smtClean="0"/>
              <a:t> get down to it.</a:t>
            </a:r>
            <a:br>
              <a:rPr lang="en-US" dirty="0" smtClean="0"/>
            </a:br>
            <a:r>
              <a:rPr lang="en-US" dirty="0" smtClean="0"/>
              <a:t>Soldiers are gunning us down.</a:t>
            </a:r>
            <a:br>
              <a:rPr lang="en-US" dirty="0" smtClean="0"/>
            </a:br>
            <a:r>
              <a:rPr lang="en-US" dirty="0" smtClean="0"/>
              <a:t>Should have been done long ago.</a:t>
            </a:r>
            <a:br>
              <a:rPr lang="en-US" dirty="0" smtClean="0"/>
            </a:br>
            <a:r>
              <a:rPr lang="en-US" dirty="0" smtClean="0"/>
              <a:t>What if you knew her and</a:t>
            </a:r>
            <a:br>
              <a:rPr lang="en-US" dirty="0" smtClean="0"/>
            </a:br>
            <a:r>
              <a:rPr lang="en-US" dirty="0" smtClean="0"/>
              <a:t>Found her dead on the ground?</a:t>
            </a:r>
            <a:br>
              <a:rPr lang="en-US" dirty="0" smtClean="0"/>
            </a:br>
            <a:r>
              <a:rPr lang="en-US" dirty="0" smtClean="0"/>
              <a:t>How can you run when you know?</a:t>
            </a:r>
            <a:br>
              <a:rPr lang="en-US" dirty="0" smtClean="0"/>
            </a:br>
            <a:r>
              <a:rPr lang="en-US" dirty="0" smtClean="0"/>
              <a:t/>
            </a:r>
            <a:br>
              <a:rPr lang="en-US" dirty="0" smtClean="0"/>
            </a:br>
            <a:r>
              <a:rPr lang="en-US" dirty="0" smtClean="0"/>
              <a:t>Na, </a:t>
            </a:r>
            <a:r>
              <a:rPr lang="en-US" dirty="0" err="1" smtClean="0"/>
              <a:t>na</a:t>
            </a:r>
            <a:r>
              <a:rPr lang="en-US" dirty="0" smtClean="0"/>
              <a:t>, </a:t>
            </a:r>
            <a:r>
              <a:rPr lang="en-US" dirty="0" err="1" smtClean="0"/>
              <a:t>na</a:t>
            </a:r>
            <a:r>
              <a:rPr lang="en-US" dirty="0" smtClean="0"/>
              <a:t>, </a:t>
            </a:r>
            <a:r>
              <a:rPr lang="en-US" dirty="0" err="1" smtClean="0"/>
              <a:t>na</a:t>
            </a:r>
            <a:r>
              <a:rPr lang="en-US" dirty="0" smtClean="0"/>
              <a:t>, </a:t>
            </a:r>
            <a:r>
              <a:rPr lang="en-US" dirty="0" err="1" smtClean="0"/>
              <a:t>na</a:t>
            </a:r>
            <a:r>
              <a:rPr lang="en-US" dirty="0" smtClean="0"/>
              <a:t>, </a:t>
            </a:r>
            <a:r>
              <a:rPr lang="en-US" dirty="0" err="1" smtClean="0"/>
              <a:t>na</a:t>
            </a:r>
            <a:r>
              <a:rPr lang="en-US" dirty="0" smtClean="0"/>
              <a:t>, </a:t>
            </a:r>
            <a:r>
              <a:rPr lang="en-US" dirty="0" err="1" smtClean="0"/>
              <a:t>na</a:t>
            </a:r>
            <a:r>
              <a:rPr lang="en-US" dirty="0" smtClean="0"/>
              <a:t>, </a:t>
            </a:r>
            <a:r>
              <a:rPr lang="en-US" dirty="0" err="1" smtClean="0"/>
              <a:t>na</a:t>
            </a:r>
            <a:r>
              <a:rPr lang="en-US" dirty="0" smtClean="0"/>
              <a:t>.</a:t>
            </a:r>
            <a:br>
              <a:rPr lang="en-US" dirty="0" smtClean="0"/>
            </a:br>
            <a:r>
              <a:rPr lang="en-US" dirty="0" smtClean="0"/>
              <a:t>Na, </a:t>
            </a:r>
            <a:r>
              <a:rPr lang="en-US" dirty="0" err="1" smtClean="0"/>
              <a:t>na</a:t>
            </a:r>
            <a:r>
              <a:rPr lang="en-US" dirty="0" smtClean="0"/>
              <a:t>, </a:t>
            </a:r>
            <a:r>
              <a:rPr lang="en-US" dirty="0" err="1" smtClean="0"/>
              <a:t>na</a:t>
            </a:r>
            <a:r>
              <a:rPr lang="en-US" dirty="0" smtClean="0"/>
              <a:t>, </a:t>
            </a:r>
            <a:r>
              <a:rPr lang="en-US" dirty="0" err="1" smtClean="0"/>
              <a:t>na</a:t>
            </a:r>
            <a:r>
              <a:rPr lang="en-US" dirty="0" smtClean="0"/>
              <a:t>, </a:t>
            </a:r>
            <a:r>
              <a:rPr lang="en-US" dirty="0" err="1" smtClean="0"/>
              <a:t>na</a:t>
            </a:r>
            <a:r>
              <a:rPr lang="en-US" dirty="0" smtClean="0"/>
              <a:t>, </a:t>
            </a:r>
            <a:r>
              <a:rPr lang="en-US" dirty="0" err="1" smtClean="0"/>
              <a:t>na</a:t>
            </a:r>
            <a:r>
              <a:rPr lang="en-US" dirty="0" smtClean="0"/>
              <a:t>, </a:t>
            </a:r>
            <a:r>
              <a:rPr lang="en-US" dirty="0" err="1" smtClean="0"/>
              <a:t>na</a:t>
            </a:r>
            <a:r>
              <a:rPr lang="en-US" dirty="0" smtClean="0"/>
              <a:t>, </a:t>
            </a:r>
            <a:r>
              <a:rPr lang="en-US" dirty="0" err="1" smtClean="0"/>
              <a:t>na</a:t>
            </a:r>
            <a:r>
              <a:rPr lang="en-US" dirty="0" smtClean="0"/>
              <a:t>.</a:t>
            </a:r>
            <a:br>
              <a:rPr lang="en-US" dirty="0" smtClean="0"/>
            </a:br>
            <a:r>
              <a:rPr lang="en-US" dirty="0" smtClean="0"/>
              <a:t>Na, </a:t>
            </a:r>
            <a:r>
              <a:rPr lang="en-US" dirty="0" err="1" smtClean="0"/>
              <a:t>na</a:t>
            </a:r>
            <a:r>
              <a:rPr lang="en-US" dirty="0" smtClean="0"/>
              <a:t>, </a:t>
            </a:r>
            <a:r>
              <a:rPr lang="en-US" dirty="0" err="1" smtClean="0"/>
              <a:t>na</a:t>
            </a:r>
            <a:r>
              <a:rPr lang="en-US" dirty="0" smtClean="0"/>
              <a:t>, </a:t>
            </a:r>
            <a:r>
              <a:rPr lang="en-US" dirty="0" err="1" smtClean="0"/>
              <a:t>na</a:t>
            </a:r>
            <a:r>
              <a:rPr lang="en-US" dirty="0" smtClean="0"/>
              <a:t>, </a:t>
            </a:r>
            <a:r>
              <a:rPr lang="en-US" dirty="0" err="1" smtClean="0"/>
              <a:t>na</a:t>
            </a:r>
            <a:r>
              <a:rPr lang="en-US" dirty="0" smtClean="0"/>
              <a:t>, </a:t>
            </a:r>
            <a:r>
              <a:rPr lang="en-US" dirty="0" err="1" smtClean="0"/>
              <a:t>na</a:t>
            </a:r>
            <a:r>
              <a:rPr lang="en-US" dirty="0" smtClean="0"/>
              <a:t>, </a:t>
            </a:r>
            <a:r>
              <a:rPr lang="en-US" dirty="0" err="1" smtClean="0"/>
              <a:t>na</a:t>
            </a:r>
            <a:r>
              <a:rPr lang="en-US" dirty="0" smtClean="0"/>
              <a:t>, </a:t>
            </a:r>
            <a:r>
              <a:rPr lang="en-US" dirty="0" err="1" smtClean="0"/>
              <a:t>na</a:t>
            </a:r>
            <a:r>
              <a:rPr lang="en-US" dirty="0" smtClean="0"/>
              <a:t>.</a:t>
            </a:r>
            <a:br>
              <a:rPr lang="en-US" dirty="0" smtClean="0"/>
            </a:br>
            <a:r>
              <a:rPr lang="en-US" dirty="0" smtClean="0"/>
              <a:t>Na, </a:t>
            </a:r>
            <a:r>
              <a:rPr lang="en-US" dirty="0" err="1" smtClean="0"/>
              <a:t>na</a:t>
            </a:r>
            <a:r>
              <a:rPr lang="en-US" dirty="0" smtClean="0"/>
              <a:t>, </a:t>
            </a:r>
            <a:r>
              <a:rPr lang="en-US" dirty="0" err="1" smtClean="0"/>
              <a:t>na</a:t>
            </a:r>
            <a:r>
              <a:rPr lang="en-US" dirty="0" smtClean="0"/>
              <a:t>, </a:t>
            </a:r>
            <a:r>
              <a:rPr lang="en-US" dirty="0" err="1" smtClean="0"/>
              <a:t>na</a:t>
            </a:r>
            <a:r>
              <a:rPr lang="en-US" dirty="0" smtClean="0"/>
              <a:t>, </a:t>
            </a:r>
            <a:r>
              <a:rPr lang="en-US" dirty="0" err="1" smtClean="0"/>
              <a:t>na</a:t>
            </a:r>
            <a:r>
              <a:rPr lang="en-US" dirty="0" smtClean="0"/>
              <a:t>, </a:t>
            </a:r>
            <a:r>
              <a:rPr lang="en-US" dirty="0" err="1" smtClean="0"/>
              <a:t>na</a:t>
            </a:r>
            <a:r>
              <a:rPr lang="en-US" dirty="0" smtClean="0"/>
              <a:t>, </a:t>
            </a:r>
            <a:r>
              <a:rPr lang="en-US" dirty="0" err="1" smtClean="0"/>
              <a:t>na</a:t>
            </a:r>
            <a:r>
              <a:rPr lang="en-US" dirty="0" smtClean="0"/>
              <a:t>, </a:t>
            </a:r>
            <a:r>
              <a:rPr lang="en-US" dirty="0" err="1" smtClean="0"/>
              <a:t>na</a:t>
            </a:r>
            <a:r>
              <a:rPr lang="en-US" dirty="0" smtClean="0"/>
              <a:t>.</a:t>
            </a:r>
            <a:br>
              <a:rPr lang="en-US" dirty="0" smtClean="0"/>
            </a:br>
            <a:r>
              <a:rPr lang="en-US" dirty="0" smtClean="0"/>
              <a:t/>
            </a:r>
            <a:br>
              <a:rPr lang="en-US" dirty="0" smtClean="0"/>
            </a:br>
            <a:r>
              <a:rPr lang="en-US" dirty="0" err="1" smtClean="0"/>
              <a:t>Gotta</a:t>
            </a:r>
            <a:r>
              <a:rPr lang="en-US" dirty="0" smtClean="0"/>
              <a:t> get down to it.</a:t>
            </a:r>
            <a:br>
              <a:rPr lang="en-US" dirty="0" smtClean="0"/>
            </a:br>
            <a:r>
              <a:rPr lang="en-US" dirty="0" smtClean="0"/>
              <a:t>Soldiers are cutting us down.</a:t>
            </a:r>
            <a:br>
              <a:rPr lang="en-US" dirty="0" smtClean="0"/>
            </a:br>
            <a:r>
              <a:rPr lang="en-US" dirty="0" smtClean="0"/>
              <a:t>Should have been done long ago.</a:t>
            </a:r>
            <a:br>
              <a:rPr lang="en-US" dirty="0" smtClean="0"/>
            </a:br>
            <a:r>
              <a:rPr lang="en-US" dirty="0" smtClean="0"/>
              <a:t>What if you knew her and</a:t>
            </a:r>
            <a:br>
              <a:rPr lang="en-US" dirty="0" smtClean="0"/>
            </a:br>
            <a:r>
              <a:rPr lang="en-US" dirty="0" smtClean="0"/>
              <a:t>Found her dead on the ground?</a:t>
            </a:r>
            <a:br>
              <a:rPr lang="en-US" dirty="0" smtClean="0"/>
            </a:br>
            <a:r>
              <a:rPr lang="en-US" dirty="0" smtClean="0"/>
              <a:t>How can you run when you know?</a:t>
            </a:r>
            <a:br>
              <a:rPr lang="en-US" dirty="0" smtClean="0"/>
            </a:br>
            <a:r>
              <a:rPr lang="en-US" dirty="0" smtClean="0"/>
              <a:t/>
            </a:r>
            <a:br>
              <a:rPr lang="en-US" dirty="0" smtClean="0"/>
            </a:br>
            <a:r>
              <a:rPr lang="en-US" dirty="0" smtClean="0"/>
              <a:t>Tin soldiers and Nixon's </a:t>
            </a:r>
            <a:r>
              <a:rPr lang="en-US" dirty="0" err="1" smtClean="0"/>
              <a:t>comin</a:t>
            </a:r>
            <a:r>
              <a:rPr lang="en-US" dirty="0" smtClean="0"/>
              <a:t>'.</a:t>
            </a:r>
            <a:br>
              <a:rPr lang="en-US" dirty="0" smtClean="0"/>
            </a:br>
            <a:r>
              <a:rPr lang="en-US" dirty="0" smtClean="0"/>
              <a:t>We're finally on our own.</a:t>
            </a:r>
            <a:br>
              <a:rPr lang="en-US" dirty="0" smtClean="0"/>
            </a:br>
            <a:r>
              <a:rPr lang="en-US" dirty="0" smtClean="0"/>
              <a:t>This summer I hear the </a:t>
            </a:r>
            <a:r>
              <a:rPr lang="en-US" dirty="0" err="1" smtClean="0"/>
              <a:t>drummin</a:t>
            </a:r>
            <a:r>
              <a:rPr lang="en-US" dirty="0" smtClean="0"/>
              <a:t>'.</a:t>
            </a:r>
            <a:br>
              <a:rPr lang="en-US" dirty="0" smtClean="0"/>
            </a:br>
            <a:r>
              <a:rPr lang="en-US" dirty="0" smtClean="0"/>
              <a:t>Four dead in Ohio.</a:t>
            </a:r>
            <a:br>
              <a:rPr lang="en-US" dirty="0" smtClean="0"/>
            </a:br>
            <a:r>
              <a:rPr lang="en-US" dirty="0" smtClean="0"/>
              <a:t>Four dead in Ohio.</a:t>
            </a:r>
            <a:br>
              <a:rPr lang="en-US" dirty="0" smtClean="0"/>
            </a:br>
            <a:r>
              <a:rPr lang="en-US" dirty="0" smtClean="0"/>
              <a:t>Four dead in Ohio</a:t>
            </a:r>
            <a:endParaRPr lang="en-US" dirty="0"/>
          </a:p>
        </p:txBody>
      </p:sp>
      <p:pic>
        <p:nvPicPr>
          <p:cNvPr id="103427" name="Picture 3" descr="080507KentState2.jpg"/>
          <p:cNvPicPr>
            <a:picLocks noChangeAspect="1"/>
          </p:cNvPicPr>
          <p:nvPr/>
        </p:nvPicPr>
        <p:blipFill>
          <a:blip r:embed="rId2"/>
          <a:srcRect/>
          <a:stretch>
            <a:fillRect/>
          </a:stretch>
        </p:blipFill>
        <p:spPr bwMode="auto">
          <a:xfrm>
            <a:off x="4038600" y="1676400"/>
            <a:ext cx="473392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b="1" smtClean="0"/>
              <a:t>98 people died trying to escape</a:t>
            </a:r>
          </a:p>
        </p:txBody>
      </p:sp>
      <p:pic>
        <p:nvPicPr>
          <p:cNvPr id="21506" name="Content Placeholder 3" descr="Berlin_wall_map.gif"/>
          <p:cNvPicPr>
            <a:picLocks noGrp="1" noChangeAspect="1"/>
          </p:cNvPicPr>
          <p:nvPr>
            <p:ph idx="1"/>
          </p:nvPr>
        </p:nvPicPr>
        <p:blipFill>
          <a:blip r:embed="rId2"/>
          <a:srcRect/>
          <a:stretch>
            <a:fillRect/>
          </a:stretch>
        </p:blipFill>
        <p:spPr>
          <a:xfrm>
            <a:off x="533400" y="1371600"/>
            <a:ext cx="8023225" cy="5181600"/>
          </a:xfr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rtlCol="0">
            <a:normAutofit fontScale="90000"/>
          </a:bodyPr>
          <a:lstStyle/>
          <a:p>
            <a:pPr fontAlgn="auto">
              <a:spcAft>
                <a:spcPts val="0"/>
              </a:spcAft>
              <a:defRPr/>
            </a:pPr>
            <a:r>
              <a:rPr lang="en-US" b="1" dirty="0" smtClean="0"/>
              <a:t>P.O.W’s</a:t>
            </a:r>
            <a:endParaRPr lang="en-US" b="1" dirty="0"/>
          </a:p>
        </p:txBody>
      </p:sp>
      <p:sp>
        <p:nvSpPr>
          <p:cNvPr id="104450" name="Content Placeholder 2"/>
          <p:cNvSpPr>
            <a:spLocks noGrp="1"/>
          </p:cNvSpPr>
          <p:nvPr>
            <p:ph idx="1"/>
          </p:nvPr>
        </p:nvSpPr>
        <p:spPr>
          <a:xfrm>
            <a:off x="457200" y="1066800"/>
            <a:ext cx="8229600" cy="5486400"/>
          </a:xfrm>
        </p:spPr>
        <p:txBody>
          <a:bodyPr/>
          <a:lstStyle/>
          <a:p>
            <a:pPr algn="ctr"/>
            <a:r>
              <a:rPr lang="en-US" b="1" smtClean="0">
                <a:solidFill>
                  <a:srgbClr val="FF0000"/>
                </a:solidFill>
              </a:rPr>
              <a:t>Hanoi Hilton</a:t>
            </a:r>
          </a:p>
        </p:txBody>
      </p:sp>
      <p:pic>
        <p:nvPicPr>
          <p:cNvPr id="104451" name="Picture 3" descr="ha009.jpg"/>
          <p:cNvPicPr>
            <a:picLocks noChangeAspect="1"/>
          </p:cNvPicPr>
          <p:nvPr/>
        </p:nvPicPr>
        <p:blipFill>
          <a:blip r:embed="rId2"/>
          <a:srcRect/>
          <a:stretch>
            <a:fillRect/>
          </a:stretch>
        </p:blipFill>
        <p:spPr bwMode="auto">
          <a:xfrm>
            <a:off x="1676400" y="1752600"/>
            <a:ext cx="6426200" cy="481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r>
              <a:rPr lang="en-US" b="1" smtClean="0">
                <a:solidFill>
                  <a:srgbClr val="FF0000"/>
                </a:solidFill>
              </a:rPr>
              <a:t>5 Years as a </a:t>
            </a:r>
            <a:r>
              <a:rPr lang="en-US" b="1" smtClean="0"/>
              <a:t>P.O.W</a:t>
            </a:r>
            <a:endParaRPr lang="en-US" b="1" smtClean="0">
              <a:solidFill>
                <a:srgbClr val="FF0000"/>
              </a:solidFill>
            </a:endParaRPr>
          </a:p>
        </p:txBody>
      </p:sp>
      <p:pic>
        <p:nvPicPr>
          <p:cNvPr id="105474" name="Content Placeholder 5" descr="0899pow6.jpg"/>
          <p:cNvPicPr>
            <a:picLocks noGrp="1" noChangeAspect="1"/>
          </p:cNvPicPr>
          <p:nvPr>
            <p:ph sz="half" idx="1"/>
          </p:nvPr>
        </p:nvPicPr>
        <p:blipFill>
          <a:blip r:embed="rId2"/>
          <a:srcRect/>
          <a:stretch>
            <a:fillRect/>
          </a:stretch>
        </p:blipFill>
        <p:spPr>
          <a:xfrm>
            <a:off x="381000" y="1676400"/>
            <a:ext cx="4095750" cy="3276600"/>
          </a:xfrm>
        </p:spPr>
      </p:pic>
      <p:pic>
        <p:nvPicPr>
          <p:cNvPr id="105475" name="Content Placeholder 6" descr="1_240631_1_9.jpg"/>
          <p:cNvPicPr>
            <a:picLocks noGrp="1" noChangeAspect="1"/>
          </p:cNvPicPr>
          <p:nvPr>
            <p:ph sz="half" idx="2"/>
          </p:nvPr>
        </p:nvPicPr>
        <p:blipFill>
          <a:blip r:embed="rId3"/>
          <a:srcRect/>
          <a:stretch>
            <a:fillRect/>
          </a:stretch>
        </p:blipFill>
        <p:spPr>
          <a:xfrm>
            <a:off x="5334000" y="1676400"/>
            <a:ext cx="2938463" cy="4114800"/>
          </a:xfr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4" descr="POW_MIA_LOGO_FOR_TRIAD_400x.jpg"/>
          <p:cNvPicPr>
            <a:picLocks noChangeAspect="1"/>
          </p:cNvPicPr>
          <p:nvPr/>
        </p:nvPicPr>
        <p:blipFill>
          <a:blip r:embed="rId2"/>
          <a:srcRect/>
          <a:stretch>
            <a:fillRect/>
          </a:stretch>
        </p:blipFill>
        <p:spPr bwMode="auto">
          <a:xfrm>
            <a:off x="2209800" y="533400"/>
            <a:ext cx="4724400" cy="6011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752600"/>
          </a:xfrm>
        </p:spPr>
        <p:txBody>
          <a:bodyPr rtlCol="0">
            <a:normAutofit fontScale="90000"/>
          </a:bodyPr>
          <a:lstStyle/>
          <a:p>
            <a:pPr fontAlgn="auto">
              <a:spcAft>
                <a:spcPts val="0"/>
              </a:spcAft>
              <a:defRPr/>
            </a:pPr>
            <a:r>
              <a:rPr lang="en-US" b="1" dirty="0" smtClean="0">
                <a:solidFill>
                  <a:srgbClr val="0000CC"/>
                </a:solidFill>
              </a:rPr>
              <a:t>1973</a:t>
            </a:r>
            <a:r>
              <a:rPr lang="en-US" b="1" dirty="0" smtClean="0"/>
              <a:t> The Last P.O.W.’s are returned </a:t>
            </a:r>
            <a:br>
              <a:rPr lang="en-US" b="1" dirty="0" smtClean="0"/>
            </a:br>
            <a:r>
              <a:rPr lang="en-US" b="1" dirty="0" smtClean="0"/>
              <a:t>Some had been imprisoned for</a:t>
            </a:r>
            <a:br>
              <a:rPr lang="en-US" b="1" dirty="0" smtClean="0"/>
            </a:br>
            <a:r>
              <a:rPr lang="en-US" b="1" dirty="0" smtClean="0"/>
              <a:t> </a:t>
            </a:r>
            <a:r>
              <a:rPr lang="en-US" b="1" dirty="0" smtClean="0">
                <a:solidFill>
                  <a:srgbClr val="FF0000"/>
                </a:solidFill>
              </a:rPr>
              <a:t>9 years</a:t>
            </a:r>
            <a:endParaRPr lang="en-US" b="1" dirty="0"/>
          </a:p>
        </p:txBody>
      </p:sp>
      <p:pic>
        <p:nvPicPr>
          <p:cNvPr id="107522" name="Content Placeholder 3" descr="lt_col_stirm_pow_returns_vietnam_war_mar171973.jpg"/>
          <p:cNvPicPr>
            <a:picLocks noGrp="1" noChangeAspect="1"/>
          </p:cNvPicPr>
          <p:nvPr>
            <p:ph idx="1"/>
          </p:nvPr>
        </p:nvPicPr>
        <p:blipFill>
          <a:blip r:embed="rId2"/>
          <a:srcRect/>
          <a:stretch>
            <a:fillRect/>
          </a:stretch>
        </p:blipFill>
        <p:spPr>
          <a:xfrm>
            <a:off x="1524000" y="1981200"/>
            <a:ext cx="5908675" cy="4495800"/>
          </a:xfr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r>
              <a:rPr lang="en-US" b="1" smtClean="0">
                <a:solidFill>
                  <a:srgbClr val="008000"/>
                </a:solidFill>
              </a:rPr>
              <a:t>Results/Effects</a:t>
            </a:r>
          </a:p>
        </p:txBody>
      </p:sp>
      <p:sp>
        <p:nvSpPr>
          <p:cNvPr id="3" name="Content Placeholder 2"/>
          <p:cNvSpPr>
            <a:spLocks noGrp="1"/>
          </p:cNvSpPr>
          <p:nvPr>
            <p:ph idx="1"/>
          </p:nvPr>
        </p:nvSpPr>
        <p:spPr>
          <a:xfrm>
            <a:off x="457200" y="1295400"/>
            <a:ext cx="8229600" cy="5181600"/>
          </a:xfrm>
        </p:spPr>
        <p:txBody>
          <a:bodyPr rtlCol="0">
            <a:normAutofit fontScale="92500"/>
          </a:bodyPr>
          <a:lstStyle/>
          <a:p>
            <a:pPr fontAlgn="auto">
              <a:spcAft>
                <a:spcPts val="0"/>
              </a:spcAft>
              <a:buFont typeface="Arial" pitchFamily="34" charset="0"/>
              <a:buChar char="•"/>
              <a:defRPr/>
            </a:pPr>
            <a:r>
              <a:rPr lang="en-US" b="1" dirty="0" smtClean="0">
                <a:solidFill>
                  <a:srgbClr val="0000CC"/>
                </a:solidFill>
              </a:rPr>
              <a:t>Superior Technology- </a:t>
            </a:r>
            <a:r>
              <a:rPr lang="en-US" b="1" dirty="0" smtClean="0"/>
              <a:t>does not always win wars.</a:t>
            </a:r>
            <a:endParaRPr lang="en-US" b="1" dirty="0" smtClean="0">
              <a:solidFill>
                <a:srgbClr val="0000CC"/>
              </a:solidFill>
            </a:endParaRPr>
          </a:p>
          <a:p>
            <a:pPr fontAlgn="auto">
              <a:spcAft>
                <a:spcPts val="0"/>
              </a:spcAft>
              <a:buFont typeface="Arial" pitchFamily="34" charset="0"/>
              <a:buChar char="•"/>
              <a:defRPr/>
            </a:pPr>
            <a:r>
              <a:rPr lang="en-US" b="1" dirty="0" smtClean="0">
                <a:solidFill>
                  <a:srgbClr val="FF0000"/>
                </a:solidFill>
              </a:rPr>
              <a:t>Public Opinion-</a:t>
            </a:r>
            <a:r>
              <a:rPr lang="en-US" b="1" dirty="0" smtClean="0"/>
              <a:t> can change foreign policy- public wanted the war to end.</a:t>
            </a:r>
            <a:endParaRPr lang="en-US" b="1" dirty="0" smtClean="0">
              <a:solidFill>
                <a:srgbClr val="FF0000"/>
              </a:solidFill>
            </a:endParaRPr>
          </a:p>
          <a:p>
            <a:pPr fontAlgn="auto">
              <a:spcAft>
                <a:spcPts val="0"/>
              </a:spcAft>
              <a:buFont typeface="Arial" pitchFamily="34" charset="0"/>
              <a:buChar char="•"/>
              <a:defRPr/>
            </a:pPr>
            <a:r>
              <a:rPr lang="en-US" b="1" dirty="0" smtClean="0">
                <a:solidFill>
                  <a:srgbClr val="008000"/>
                </a:solidFill>
              </a:rPr>
              <a:t>Caution in involvement- </a:t>
            </a:r>
            <a:r>
              <a:rPr lang="en-US" b="1" dirty="0" smtClean="0"/>
              <a:t>over the next 20yrs. Presidents and Congress would fear “</a:t>
            </a:r>
            <a:r>
              <a:rPr lang="en-US" b="1" dirty="0" smtClean="0">
                <a:solidFill>
                  <a:srgbClr val="FF0000"/>
                </a:solidFill>
              </a:rPr>
              <a:t>Another Vietnam.”</a:t>
            </a:r>
          </a:p>
          <a:p>
            <a:pPr fontAlgn="auto">
              <a:spcAft>
                <a:spcPts val="0"/>
              </a:spcAft>
              <a:buFont typeface="Arial" pitchFamily="34" charset="0"/>
              <a:buChar char="•"/>
              <a:defRPr/>
            </a:pPr>
            <a:r>
              <a:rPr lang="en-US" b="1" u="sng" dirty="0" smtClean="0">
                <a:solidFill>
                  <a:srgbClr val="0000CC"/>
                </a:solidFill>
              </a:rPr>
              <a:t>War Powers Act 1973- </a:t>
            </a:r>
            <a:r>
              <a:rPr lang="en-US" b="1" dirty="0" smtClean="0">
                <a:solidFill>
                  <a:srgbClr val="FF0000"/>
                </a:solidFill>
              </a:rPr>
              <a:t>Limits these for Presidents-</a:t>
            </a:r>
            <a:r>
              <a:rPr lang="en-US" b="1" dirty="0" smtClean="0"/>
              <a:t>troops sent can only stay </a:t>
            </a:r>
            <a:r>
              <a:rPr lang="en-US" b="1" dirty="0" smtClean="0">
                <a:solidFill>
                  <a:srgbClr val="008000"/>
                </a:solidFill>
              </a:rPr>
              <a:t>90 days</a:t>
            </a:r>
            <a:r>
              <a:rPr lang="en-US" b="1" dirty="0" smtClean="0"/>
              <a:t> w/out Congress’ permission-</a:t>
            </a:r>
            <a:r>
              <a:rPr lang="en-US" b="1" dirty="0" smtClean="0">
                <a:solidFill>
                  <a:srgbClr val="FF0000"/>
                </a:solidFill>
              </a:rPr>
              <a:t> Tonkin Resolution reversed.</a:t>
            </a:r>
            <a:endParaRPr lang="en-US" b="1" u="sng" dirty="0" smtClean="0">
              <a:solidFill>
                <a:srgbClr val="0000CC"/>
              </a:solidFill>
            </a:endParaRPr>
          </a:p>
          <a:p>
            <a:pPr fontAlgn="auto">
              <a:spcAft>
                <a:spcPts val="0"/>
              </a:spcAft>
              <a:buFont typeface="Arial" pitchFamily="34" charset="0"/>
              <a:buChar char="•"/>
              <a:defRPr/>
            </a:pPr>
            <a:endParaRPr lang="en-US" b="1" dirty="0">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3" descr="VietNam-Casualties-List.jpg"/>
          <p:cNvPicPr>
            <a:picLocks noChangeAspect="1"/>
          </p:cNvPicPr>
          <p:nvPr/>
        </p:nvPicPr>
        <p:blipFill>
          <a:blip r:embed="rId2"/>
          <a:srcRect/>
          <a:stretch>
            <a:fillRect/>
          </a:stretch>
        </p:blipFill>
        <p:spPr bwMode="auto">
          <a:xfrm>
            <a:off x="228600" y="457200"/>
            <a:ext cx="8651875"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209800"/>
          </a:xfrm>
        </p:spPr>
        <p:txBody>
          <a:bodyPr rtlCol="0">
            <a:normAutofit fontScale="90000"/>
          </a:bodyPr>
          <a:lstStyle/>
          <a:p>
            <a:pPr fontAlgn="auto">
              <a:spcAft>
                <a:spcPts val="0"/>
              </a:spcAft>
              <a:defRPr/>
            </a:pPr>
            <a:r>
              <a:rPr lang="en-US" b="1" dirty="0" smtClean="0">
                <a:solidFill>
                  <a:srgbClr val="FF0000"/>
                </a:solidFill>
              </a:rPr>
              <a:t>1975 The Last American Military Personnel Evacuate South Vietnam as </a:t>
            </a:r>
            <a:r>
              <a:rPr lang="en-US" b="1" dirty="0" smtClean="0">
                <a:solidFill>
                  <a:srgbClr val="0000CC"/>
                </a:solidFill>
              </a:rPr>
              <a:t>North Vietnam takes over </a:t>
            </a:r>
            <a:r>
              <a:rPr lang="en-US" b="1" dirty="0" smtClean="0">
                <a:solidFill>
                  <a:srgbClr val="008000"/>
                </a:solidFill>
              </a:rPr>
              <a:t>creating one communist nation.</a:t>
            </a:r>
            <a:endParaRPr lang="en-US" b="1" dirty="0">
              <a:solidFill>
                <a:srgbClr val="FF0000"/>
              </a:solidFill>
            </a:endParaRPr>
          </a:p>
        </p:txBody>
      </p:sp>
      <p:pic>
        <p:nvPicPr>
          <p:cNvPr id="110594" name="Content Placeholder 3" descr="22gialongstreet.gif"/>
          <p:cNvPicPr>
            <a:picLocks noGrp="1" noChangeAspect="1"/>
          </p:cNvPicPr>
          <p:nvPr>
            <p:ph idx="1"/>
          </p:nvPr>
        </p:nvPicPr>
        <p:blipFill>
          <a:blip r:embed="rId2"/>
          <a:srcRect/>
          <a:stretch>
            <a:fillRect/>
          </a:stretch>
        </p:blipFill>
        <p:spPr>
          <a:xfrm>
            <a:off x="914400" y="2590800"/>
            <a:ext cx="7700963" cy="3962400"/>
          </a:xfrm>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solidFill>
                  <a:srgbClr val="008000"/>
                </a:solidFill>
              </a:rPr>
              <a:t>The Vietnam Memorial Wall 1982</a:t>
            </a:r>
            <a:br>
              <a:rPr lang="en-US" b="1" dirty="0" smtClean="0">
                <a:solidFill>
                  <a:srgbClr val="008000"/>
                </a:solidFill>
              </a:rPr>
            </a:br>
            <a:r>
              <a:rPr lang="en-US" b="1" dirty="0" smtClean="0">
                <a:solidFill>
                  <a:srgbClr val="FF0000"/>
                </a:solidFill>
              </a:rPr>
              <a:t>250 ft. Long </a:t>
            </a:r>
            <a:r>
              <a:rPr lang="en-US" b="1" dirty="0" smtClean="0">
                <a:solidFill>
                  <a:srgbClr val="0000CC"/>
                </a:solidFill>
              </a:rPr>
              <a:t>58,000+ Names</a:t>
            </a:r>
            <a:endParaRPr lang="en-US" b="1" dirty="0">
              <a:solidFill>
                <a:srgbClr val="008000"/>
              </a:solidFill>
            </a:endParaRPr>
          </a:p>
        </p:txBody>
      </p:sp>
      <p:pic>
        <p:nvPicPr>
          <p:cNvPr id="111618" name="Content Placeholder 5" descr="vietnam-veterans-memorial-8.jpg"/>
          <p:cNvPicPr>
            <a:picLocks noGrp="1" noChangeAspect="1"/>
          </p:cNvPicPr>
          <p:nvPr>
            <p:ph idx="1"/>
          </p:nvPr>
        </p:nvPicPr>
        <p:blipFill>
          <a:blip r:embed="rId2"/>
          <a:srcRect/>
          <a:stretch>
            <a:fillRect/>
          </a:stretch>
        </p:blipFill>
        <p:spPr>
          <a:xfrm>
            <a:off x="1174750" y="1600200"/>
            <a:ext cx="6794500" cy="4525963"/>
          </a:xfrm>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3" descr="vietnam-memorial.jpg"/>
          <p:cNvPicPr>
            <a:picLocks noChangeAspect="1"/>
          </p:cNvPicPr>
          <p:nvPr/>
        </p:nvPicPr>
        <p:blipFill>
          <a:blip r:embed="rId2"/>
          <a:srcRect/>
          <a:stretch>
            <a:fillRect/>
          </a:stretch>
        </p:blipFill>
        <p:spPr bwMode="auto">
          <a:xfrm>
            <a:off x="127000" y="95250"/>
            <a:ext cx="8890000" cy="666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1153</TotalTime>
  <Words>1589</Words>
  <Application>Microsoft Office PowerPoint</Application>
  <PresentationFormat>On-screen Show (4:3)</PresentationFormat>
  <Paragraphs>178</Paragraphs>
  <Slides>98</Slides>
  <Notes>0</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98</vt:i4>
      </vt:variant>
    </vt:vector>
  </HeadingPairs>
  <TitlesOfParts>
    <vt:vector size="101" baseType="lpstr">
      <vt:lpstr>Calibri</vt:lpstr>
      <vt:lpstr>Arial</vt:lpstr>
      <vt:lpstr>Office Theme</vt:lpstr>
      <vt:lpstr>John F. Kennedy  Democrat 1961-1963</vt:lpstr>
      <vt:lpstr>JFK’s Inaugural Speech</vt:lpstr>
      <vt:lpstr>Slide 3</vt:lpstr>
      <vt:lpstr>JFK’s Domestic Policies</vt:lpstr>
      <vt:lpstr>Slide 5</vt:lpstr>
      <vt:lpstr>Cold War Problems</vt:lpstr>
      <vt:lpstr>1959 Fidel Castro leads a Communist Revolution in Cuba</vt:lpstr>
      <vt:lpstr>Bay of Pigs failed invasion- 200 killed 1,200 captured</vt:lpstr>
      <vt:lpstr>98 people died trying to escape</vt:lpstr>
      <vt:lpstr>96 miles </vt:lpstr>
      <vt:lpstr>Cuban Missile Crisis  13 Days on the brink of Nuclear War</vt:lpstr>
      <vt:lpstr>Slide 12</vt:lpstr>
      <vt:lpstr>Slide 13</vt:lpstr>
      <vt:lpstr>Slide 14</vt:lpstr>
      <vt:lpstr>Slide 15</vt:lpstr>
      <vt:lpstr>Slide 16</vt:lpstr>
      <vt:lpstr>Increases Military Advisors to 16,000 South Vietnam to help fight communism </vt:lpstr>
      <vt:lpstr>November 22, 1963 JFK Assassinated</vt:lpstr>
      <vt:lpstr>First Bullet to hit, second shot</vt:lpstr>
      <vt:lpstr>JFK is shot twice</vt:lpstr>
      <vt:lpstr>Lee Harvey Oswald JFK’s Assassin</vt:lpstr>
      <vt:lpstr>School Book Depository Building  Dallas, TX </vt:lpstr>
      <vt:lpstr>6th Floor </vt:lpstr>
      <vt:lpstr>Two Days after killing JFK Oswald is shot and Killed by Jack Ruby</vt:lpstr>
      <vt:lpstr>1964 The Warren Commission Concludes Oswald Acted Alone</vt:lpstr>
      <vt:lpstr>Inspired By King, many young people form their own non-violent groups to fight Jim Crow  </vt:lpstr>
      <vt:lpstr>Sit-ins</vt:lpstr>
      <vt:lpstr>Sit-ins</vt:lpstr>
      <vt:lpstr>Freedom Rides</vt:lpstr>
      <vt:lpstr>Slide 30</vt:lpstr>
      <vt:lpstr>James Meredith</vt:lpstr>
      <vt:lpstr>Medgar Evers</vt:lpstr>
      <vt:lpstr>“Segregation today, segregation tomorrow, and segregation forever” Alabama Governor George Wallace</vt:lpstr>
      <vt:lpstr> March on Washington 1963 200,000+ gather to support JFK’s Civil Rights Proposals </vt:lpstr>
      <vt:lpstr>“I Have a Dream” Speech</vt:lpstr>
      <vt:lpstr>Civil Rights Legislation</vt:lpstr>
      <vt:lpstr>An Alternative to King</vt:lpstr>
      <vt:lpstr>February 21, 1965</vt:lpstr>
      <vt:lpstr>1966 The Black Panthers Form</vt:lpstr>
      <vt:lpstr>Black Panther Organizers</vt:lpstr>
      <vt:lpstr>Slide 41</vt:lpstr>
      <vt:lpstr>“I Have Seen The Promised Land”</vt:lpstr>
      <vt:lpstr>Memphis, Tennessee</vt:lpstr>
      <vt:lpstr>Slide 44</vt:lpstr>
      <vt:lpstr>James Earl Ray</vt:lpstr>
      <vt:lpstr>Slide 46</vt:lpstr>
      <vt:lpstr>Slide 47</vt:lpstr>
      <vt:lpstr>Black Civil Rights Movement Inspires Other Groups</vt:lpstr>
      <vt:lpstr>Black Civil Rights Movement Inspires Other Groups</vt:lpstr>
      <vt:lpstr>Black Civil Rights Movement Inspires Other Groups</vt:lpstr>
      <vt:lpstr>June 5, 1968 Another Kennedy Is Assassinated</vt:lpstr>
      <vt:lpstr>Lyndon B. Johnson Democrat 1963-1969 </vt:lpstr>
      <vt:lpstr>LBJ’s Domestic Policies</vt:lpstr>
      <vt:lpstr>LBJ’s War on Povety</vt:lpstr>
      <vt:lpstr>Slide 55</vt:lpstr>
      <vt:lpstr>2008 HHS Poverty Guidelines</vt:lpstr>
      <vt:lpstr>LBJ and The Vietnam War</vt:lpstr>
      <vt:lpstr>Divided at the 17th Parallel</vt:lpstr>
      <vt:lpstr>Nationalist/Communist Leader of North Vietnam Ho Chi Minh </vt:lpstr>
      <vt:lpstr>LBJ and The Vietnam War</vt:lpstr>
      <vt:lpstr>LBJ and The Vietnam War</vt:lpstr>
      <vt:lpstr>LBJ and The Vietnam War</vt:lpstr>
      <vt:lpstr>Agent Orange</vt:lpstr>
      <vt:lpstr>Napalm</vt:lpstr>
      <vt:lpstr>Slide 65</vt:lpstr>
      <vt:lpstr>UH-1 Helicopters “Hueys”</vt:lpstr>
      <vt:lpstr> Landing Zone</vt:lpstr>
      <vt:lpstr>Air Cavalry   </vt:lpstr>
      <vt:lpstr>“Grunts”</vt:lpstr>
      <vt:lpstr>Slide 70</vt:lpstr>
      <vt:lpstr>Booby Traps</vt:lpstr>
      <vt:lpstr>Slide 72</vt:lpstr>
      <vt:lpstr>Tunnels </vt:lpstr>
      <vt:lpstr>Slide 74</vt:lpstr>
      <vt:lpstr>Slide 75</vt:lpstr>
      <vt:lpstr>Slide 76</vt:lpstr>
      <vt:lpstr>Slide 77</vt:lpstr>
      <vt:lpstr>Operation Rolling Thunder</vt:lpstr>
      <vt:lpstr>Doves vs. Hawks</vt:lpstr>
      <vt:lpstr>Stop The Draft Week October 16-22, 1967- “Unjust War”</vt:lpstr>
      <vt:lpstr>The Television War</vt:lpstr>
      <vt:lpstr>The Television War</vt:lpstr>
      <vt:lpstr>Tet Offensive January 1968</vt:lpstr>
      <vt:lpstr>Slide 84</vt:lpstr>
      <vt:lpstr>Nixon and The Vietnam War</vt:lpstr>
      <vt:lpstr>Ho Chi Minh Trail</vt:lpstr>
      <vt:lpstr>Kent St. Killings</vt:lpstr>
      <vt:lpstr>May 4, 1970</vt:lpstr>
      <vt:lpstr>Ohio-Crosby,Stills,Nash+Young</vt:lpstr>
      <vt:lpstr>P.O.W’s</vt:lpstr>
      <vt:lpstr>5 Years as a P.O.W</vt:lpstr>
      <vt:lpstr>Slide 92</vt:lpstr>
      <vt:lpstr>1973 The Last P.O.W.’s are returned  Some had been imprisoned for  9 years</vt:lpstr>
      <vt:lpstr>Results/Effects</vt:lpstr>
      <vt:lpstr>Slide 95</vt:lpstr>
      <vt:lpstr>1975 The Last American Military Personnel Evacuate South Vietnam as North Vietnam takes over creating one communist nation.</vt:lpstr>
      <vt:lpstr>The Vietnam Memorial Wall 1982 250 ft. Long 58,000+ Names</vt:lpstr>
      <vt:lpstr>Slide 98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F. Kennedy  Democrat 1961-1963</dc:title>
  <dc:creator>scott</dc:creator>
  <cp:lastModifiedBy>wcsd</cp:lastModifiedBy>
  <cp:revision>200</cp:revision>
  <dcterms:created xsi:type="dcterms:W3CDTF">2009-04-22T19:25:53Z</dcterms:created>
  <dcterms:modified xsi:type="dcterms:W3CDTF">2012-05-10T17:53:09Z</dcterms:modified>
</cp:coreProperties>
</file>